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8" r:id="rId5"/>
    <p:sldId id="489" r:id="rId6"/>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87B4C6-21A3-41EC-A9E3-A296362F6D9B}">
          <p14:sldIdLst>
            <p14:sldId id="488"/>
            <p14:sldId id="48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wade@blueyonder.co.uk" initials="a" lastIdx="2" clrIdx="0">
    <p:extLst>
      <p:ext uri="{19B8F6BF-5375-455C-9EA6-DF929625EA0E}">
        <p15:presenceInfo xmlns:p15="http://schemas.microsoft.com/office/powerpoint/2012/main" userId="c87f5fd422b648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5F7940-5954-4F6F-94C4-22BF3D64A680}" v="2" dt="2026-10-21T15:15:39.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02" autoAdjust="0"/>
    <p:restoredTop sz="85850" autoAdjust="0"/>
  </p:normalViewPr>
  <p:slideViewPr>
    <p:cSldViewPr snapToGrid="0" showGuides="1">
      <p:cViewPr varScale="1">
        <p:scale>
          <a:sx n="106" d="100"/>
          <a:sy n="106" d="100"/>
        </p:scale>
        <p:origin x="62" y="379"/>
      </p:cViewPr>
      <p:guideLst>
        <p:guide orient="horz" pos="2160"/>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21T15:15:39.860" v="1" actId="14826"/>
      <pc:docMkLst>
        <pc:docMk/>
      </pc:docMkLst>
      <pc:sldChg chg="modSp">
        <pc:chgData name="EBA Secretary" userId="01831914-a541-4f96-8eda-00003fe7c889" providerId="ADAL" clId="{C839A4B8-01FA-4057-9187-2A33AAD32F05}" dt="2026-10-21T15:15:17.231" v="0" actId="14826"/>
        <pc:sldMkLst>
          <pc:docMk/>
          <pc:sldMk cId="3073443205" sldId="488"/>
        </pc:sldMkLst>
        <pc:picChg chg="mod">
          <ac:chgData name="EBA Secretary" userId="01831914-a541-4f96-8eda-00003fe7c889" providerId="ADAL" clId="{C839A4B8-01FA-4057-9187-2A33AAD32F05}" dt="2026-10-21T15:15:17.231" v="0" actId="14826"/>
          <ac:picMkLst>
            <pc:docMk/>
            <pc:sldMk cId="3073443205" sldId="488"/>
            <ac:picMk id="6" creationId="{64C43C3A-2BDB-22CA-F255-7648FAE35F3A}"/>
          </ac:picMkLst>
        </pc:picChg>
      </pc:sldChg>
      <pc:sldChg chg="modSp">
        <pc:chgData name="EBA Secretary" userId="01831914-a541-4f96-8eda-00003fe7c889" providerId="ADAL" clId="{C839A4B8-01FA-4057-9187-2A33AAD32F05}" dt="2026-10-21T15:15:39.860" v="1" actId="14826"/>
        <pc:sldMkLst>
          <pc:docMk/>
          <pc:sldMk cId="1168642710" sldId="489"/>
        </pc:sldMkLst>
        <pc:picChg chg="mod">
          <ac:chgData name="EBA Secretary" userId="01831914-a541-4f96-8eda-00003fe7c889" providerId="ADAL" clId="{C839A4B8-01FA-4057-9187-2A33AAD32F05}" dt="2026-10-21T15:15:39.860" v="1" actId="14826"/>
          <ac:picMkLst>
            <pc:docMk/>
            <pc:sldMk cId="1168642710" sldId="489"/>
            <ac:picMk id="6" creationId="{33CC0E21-00DD-B127-F4E2-C798E5BA30D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21/10/2026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21/10/2026</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AB72-CFDA-4584-B5F6-E7C894424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83AF4-9F6E-9327-5BA2-896D3087C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9519-2995-0743-F7E4-E5D5D4038E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13B496-6596-7BEC-0F1A-4D323FDD0B9C}"/>
              </a:ext>
            </a:extLst>
          </p:cNvPr>
          <p:cNvSpPr>
            <a:spLocks noGrp="1"/>
          </p:cNvSpPr>
          <p:nvPr>
            <p:ph type="sldNum" sz="quarter" idx="10"/>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57828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F803-CF84-6151-0BC7-97C73F64B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BD306-CEBE-9F75-FC5A-B066AEA1E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16EC6-5002-186C-7C13-4B9B75B4F8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B14E61-5BE3-C507-EBFF-92D3555FBBEF}"/>
              </a:ext>
            </a:extLst>
          </p:cNvPr>
          <p:cNvSpPr>
            <a:spLocks noGrp="1"/>
          </p:cNvSpPr>
          <p:nvPr>
            <p:ph type="sldNum" sz="quarter" idx="10"/>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393119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8" y="3348021"/>
            <a:ext cx="8348869" cy="895988"/>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2872409"/>
            <a:ext cx="8348869" cy="4638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10/21/2026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162031"/>
            <a:ext cx="6219408" cy="994172"/>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235042"/>
            <a:ext cx="835369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3348021"/>
            <a:ext cx="8348870" cy="917698"/>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2872409"/>
            <a:ext cx="8348870" cy="474594"/>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184394"/>
            <a:ext cx="6219408" cy="9941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369218"/>
            <a:ext cx="4128578"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369218"/>
            <a:ext cx="413576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10/21/2026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184394"/>
            <a:ext cx="6261652"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171421"/>
            <a:ext cx="4047927" cy="617934"/>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1789355"/>
            <a:ext cx="404792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171421"/>
            <a:ext cx="4056250" cy="617934"/>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1789355"/>
            <a:ext cx="405625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10/21/2026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9" y="387624"/>
            <a:ext cx="6221895" cy="588896"/>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10/21/2026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232747"/>
            <a:ext cx="5352040" cy="2774275"/>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2842591"/>
            <a:ext cx="8348870" cy="474594"/>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3324641"/>
            <a:ext cx="8219661" cy="1326872"/>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48281"/>
            <a:ext cx="9144000" cy="577964"/>
          </a:xfrm>
          <a:prstGeom prst="rect">
            <a:avLst/>
          </a:prstGeom>
        </p:spPr>
      </p:pic>
    </p:spTree>
    <p:extLst>
      <p:ext uri="{BB962C8B-B14F-4D97-AF65-F5344CB8AC3E}">
        <p14:creationId xmlns:p14="http://schemas.microsoft.com/office/powerpoint/2010/main" val="3849640511"/>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162031"/>
            <a:ext cx="6301408"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5"/>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4" y="3655324"/>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3" y="3223127"/>
            <a:ext cx="2199085"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2"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7" y="4029912"/>
            <a:ext cx="2399435" cy="274344"/>
          </a:xfrm>
          <a:prstGeom prst="rect">
            <a:avLst/>
          </a:prstGeom>
        </p:spPr>
      </p:pic>
    </p:spTree>
    <p:extLst>
      <p:ext uri="{BB962C8B-B14F-4D97-AF65-F5344CB8AC3E}">
        <p14:creationId xmlns:p14="http://schemas.microsoft.com/office/powerpoint/2010/main" val="42419624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05979"/>
            <a:ext cx="8418443" cy="4363640"/>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091443"/>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4767264"/>
            <a:ext cx="2057400" cy="273844"/>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7" y="387624"/>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80" y="327987"/>
            <a:ext cx="7275443" cy="4293709"/>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9672" y="1264756"/>
            <a:ext cx="5544656" cy="2454964"/>
          </a:xfrm>
          <a:prstGeom prst="rect">
            <a:avLst/>
          </a:prstGeom>
        </p:spPr>
      </p:pic>
    </p:spTree>
    <p:extLst>
      <p:ext uri="{BB962C8B-B14F-4D97-AF65-F5344CB8AC3E}">
        <p14:creationId xmlns:p14="http://schemas.microsoft.com/office/powerpoint/2010/main" val="43222307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4584424"/>
            <a:ext cx="9144000" cy="559076"/>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8708"/>
            <a:ext cx="9144000" cy="577964"/>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9672" y="906952"/>
            <a:ext cx="5544656" cy="2454964"/>
          </a:xfrm>
          <a:prstGeom prst="rect">
            <a:avLst/>
          </a:prstGeom>
        </p:spPr>
      </p:pic>
    </p:spTree>
    <p:extLst>
      <p:ext uri="{BB962C8B-B14F-4D97-AF65-F5344CB8AC3E}">
        <p14:creationId xmlns:p14="http://schemas.microsoft.com/office/powerpoint/2010/main" val="159554271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184394"/>
            <a:ext cx="6219408"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235042"/>
            <a:ext cx="835369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4767264"/>
            <a:ext cx="2057400" cy="273844"/>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10/21/2026</a:t>
            </a:fld>
            <a:endParaRPr lang="en-GB"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4767264"/>
            <a:ext cx="2057400" cy="273844"/>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hyperlink" Target="https://www.harlowbaptis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E828-A540-7537-D3A8-EA6BCBB714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F9725F-C97F-AD97-9D17-B3FD9CC8883B}"/>
              </a:ext>
            </a:extLst>
          </p:cNvPr>
          <p:cNvSpPr>
            <a:spLocks noGrp="1"/>
          </p:cNvSpPr>
          <p:nvPr>
            <p:ph type="subTitle" idx="1"/>
          </p:nvPr>
        </p:nvSpPr>
        <p:spPr>
          <a:xfrm>
            <a:off x="3760098" y="1318325"/>
            <a:ext cx="8559182" cy="348536"/>
          </a:xfrm>
        </p:spPr>
        <p:txBody>
          <a:bodyPr>
            <a:noAutofit/>
          </a:bodyPr>
          <a:lstStyle/>
          <a:p>
            <a:r>
              <a:rPr lang="en-GB" sz="2000" dirty="0">
                <a:solidFill>
                  <a:schemeClr val="bg1"/>
                </a:solidFill>
              </a:rPr>
              <a:t>Prayer Focus: </a:t>
            </a:r>
          </a:p>
          <a:p>
            <a:r>
              <a:rPr lang="en-GB" sz="2000" dirty="0">
                <a:solidFill>
                  <a:schemeClr val="bg1"/>
                </a:solidFill>
              </a:rPr>
              <a:t>Harlow Baptist Church, Essex</a:t>
            </a:r>
          </a:p>
        </p:txBody>
      </p:sp>
      <p:sp>
        <p:nvSpPr>
          <p:cNvPr id="4" name="Title 3">
            <a:extLst>
              <a:ext uri="{FF2B5EF4-FFF2-40B4-BE49-F238E27FC236}">
                <a16:creationId xmlns:a16="http://schemas.microsoft.com/office/drawing/2014/main" id="{7533F58F-0D73-0A89-5521-1C5B319C3AA8}"/>
              </a:ext>
            </a:extLst>
          </p:cNvPr>
          <p:cNvSpPr>
            <a:spLocks noGrp="1"/>
          </p:cNvSpPr>
          <p:nvPr>
            <p:ph type="title"/>
          </p:nvPr>
        </p:nvSpPr>
        <p:spPr>
          <a:xfrm>
            <a:off x="249120" y="2001750"/>
            <a:ext cx="8851194" cy="1335055"/>
          </a:xfrm>
        </p:spPr>
        <p:txBody>
          <a:bodyPr/>
          <a:lstStyle/>
          <a:p>
            <a:pPr>
              <a:spcAft>
                <a:spcPts val="1200"/>
              </a:spcAft>
              <a:buNone/>
            </a:pPr>
            <a:r>
              <a:rPr lang="en-GB" sz="1400" kern="100" dirty="0">
                <a:effectLst/>
                <a:latin typeface="Calibri" panose="020F0502020204030204" pitchFamily="34" charset="0"/>
                <a:ea typeface="Times New Roman" panose="02020603050405020304" pitchFamily="18" charset="0"/>
                <a:cs typeface="Times New Roman" panose="02020603050405020304" pitchFamily="18" charset="0"/>
              </a:rPr>
              <a:t>Harlow Baptist Church is a friendly, welcoming church, founded in 1662 , which is very active in its local community. The position of their historic Church building , with a modern church hall, is in the centre of old Harlow, making it ideally positioned to be the community’s local church. </a:t>
            </a:r>
            <a:br>
              <a:rPr lang="en-GB" sz="14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1400" kern="100" dirty="0">
                <a:effectLst/>
                <a:latin typeface="Calibri" panose="020F0502020204030204" pitchFamily="34" charset="0"/>
                <a:ea typeface="Times New Roman" panose="02020603050405020304" pitchFamily="18" charset="0"/>
                <a:cs typeface="Times New Roman" panose="02020603050405020304" pitchFamily="18" charset="0"/>
              </a:rPr>
              <a:t>On a Sunday, the main service is run as a team ministry with Rev Paul Walker, their minister since December, his wife and others preaching and leading worship. Additionally, the building is in constant use, not just on a Sunday with HBC’s own service, but in the evening with a growing Romanian church. Throughout the week there are many community events held within the building.</a:t>
            </a:r>
            <a:br>
              <a:rPr lang="en-GB" sz="1400" kern="100" dirty="0">
                <a:effectLst/>
                <a:latin typeface="Calibri" panose="020F0502020204030204" pitchFamily="34" charset="0"/>
                <a:ea typeface="Times New Roman" panose="02020603050405020304" pitchFamily="18" charset="0"/>
                <a:cs typeface="Times New Roman" panose="02020603050405020304" pitchFamily="18" charset="0"/>
              </a:rPr>
            </a:br>
            <a:r>
              <a:rPr lang="en-GB" sz="1400" kern="100" dirty="0">
                <a:effectLst/>
                <a:latin typeface="Calibri" panose="020F0502020204030204" pitchFamily="34" charset="0"/>
                <a:ea typeface="Times New Roman" panose="02020603050405020304" pitchFamily="18" charset="0"/>
                <a:cs typeface="Times New Roman" panose="02020603050405020304" pitchFamily="18" charset="0"/>
              </a:rPr>
              <a:t>Harlow Baptist Church are grateful for this exciting phase of church life, with 5 baptisms at Pentecost and 4 more planned. They celebrate the crossover as people who attend community events at the church see advertising for and attend church events. They are currently looking forward to the revival of a </a:t>
            </a:r>
            <a:r>
              <a:rPr lang="en-GB" sz="1400" kern="0" dirty="0">
                <a:effectLst/>
                <a:latin typeface="Calibri" panose="020F0502020204030204" pitchFamily="34" charset="0"/>
                <a:ea typeface="Times New Roman" panose="02020603050405020304" pitchFamily="18" charset="0"/>
                <a:cs typeface="Times New Roman" panose="02020603050405020304" pitchFamily="18" charset="0"/>
              </a:rPr>
              <a:t>well-attended remembrance service in early December, for those who have been bereaved; and beyond that to Advent and Christmas events, praying that they are as successful as the 100 kids-strong summer event hosted by HBC in conjunction with the other town churches.</a:t>
            </a:r>
            <a:br>
              <a:rPr lang="en-GB" sz="14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en-GB" sz="1400" kern="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Picture Placeholder 1">
            <a:extLst>
              <a:ext uri="{FF2B5EF4-FFF2-40B4-BE49-F238E27FC236}">
                <a16:creationId xmlns:a16="http://schemas.microsoft.com/office/drawing/2014/main" id="{66E86D58-9EB0-A6F7-7B54-C863724E7F0D}"/>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ED53963D-A492-BE5E-CE47-D58B598648A8}"/>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3E62A1B6-A5D9-C365-893A-FA0DB1723D24}"/>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64C43C3A-2BDB-22CA-F255-7648FAE35F3A}"/>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4657" b="14657"/>
          <a:stretch/>
        </p:blipFill>
        <p:spPr>
          <a:xfrm>
            <a:off x="358520" y="178409"/>
            <a:ext cx="3401578" cy="1763236"/>
          </a:xfrm>
        </p:spPr>
      </p:pic>
    </p:spTree>
    <p:extLst>
      <p:ext uri="{BB962C8B-B14F-4D97-AF65-F5344CB8AC3E}">
        <p14:creationId xmlns:p14="http://schemas.microsoft.com/office/powerpoint/2010/main" val="30734432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99BE7-2D47-250E-9C31-1A81F96ED0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F7A178-1B6A-B349-E855-9C99B52766A9}"/>
              </a:ext>
            </a:extLst>
          </p:cNvPr>
          <p:cNvSpPr>
            <a:spLocks noGrp="1"/>
          </p:cNvSpPr>
          <p:nvPr>
            <p:ph type="subTitle" idx="1"/>
          </p:nvPr>
        </p:nvSpPr>
        <p:spPr>
          <a:xfrm>
            <a:off x="3760098" y="1318325"/>
            <a:ext cx="8559182" cy="348536"/>
          </a:xfrm>
        </p:spPr>
        <p:txBody>
          <a:bodyPr>
            <a:normAutofit fontScale="25000" lnSpcReduction="20000"/>
          </a:bodyPr>
          <a:lstStyle/>
          <a:p>
            <a:r>
              <a:rPr lang="en-GB" sz="8800" dirty="0">
                <a:solidFill>
                  <a:schemeClr val="bg1"/>
                </a:solidFill>
              </a:rPr>
              <a:t>Prayer Focus: </a:t>
            </a:r>
          </a:p>
          <a:p>
            <a:r>
              <a:rPr lang="en-GB" sz="8800" dirty="0">
                <a:solidFill>
                  <a:schemeClr val="bg1"/>
                </a:solidFill>
              </a:rPr>
              <a:t>Harlow Baptist Church</a:t>
            </a:r>
          </a:p>
        </p:txBody>
      </p:sp>
      <p:sp>
        <p:nvSpPr>
          <p:cNvPr id="4" name="Title 3">
            <a:extLst>
              <a:ext uri="{FF2B5EF4-FFF2-40B4-BE49-F238E27FC236}">
                <a16:creationId xmlns:a16="http://schemas.microsoft.com/office/drawing/2014/main" id="{3EE02D37-D772-0405-2230-2E840797684C}"/>
              </a:ext>
            </a:extLst>
          </p:cNvPr>
          <p:cNvSpPr>
            <a:spLocks noGrp="1"/>
          </p:cNvSpPr>
          <p:nvPr>
            <p:ph type="title"/>
          </p:nvPr>
        </p:nvSpPr>
        <p:spPr>
          <a:xfrm>
            <a:off x="314319" y="2693320"/>
            <a:ext cx="8761588" cy="1335055"/>
          </a:xfrm>
        </p:spPr>
        <p:txBody>
          <a:bodyPr/>
          <a:lstStyle/>
          <a:p>
            <a:pPr>
              <a:spcAft>
                <a:spcPts val="400"/>
              </a:spcAft>
            </a:pPr>
            <a:br>
              <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br>
            <a:endPar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endParaRPr>
          </a:p>
        </p:txBody>
      </p:sp>
      <p:sp>
        <p:nvSpPr>
          <p:cNvPr id="7" name="Picture Placeholder 1">
            <a:extLst>
              <a:ext uri="{FF2B5EF4-FFF2-40B4-BE49-F238E27FC236}">
                <a16:creationId xmlns:a16="http://schemas.microsoft.com/office/drawing/2014/main" id="{BC65864C-C05F-BB93-7D0C-EFE3359F0484}"/>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06C3EF6C-41B7-DF08-5CD4-3D3E86855111}"/>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C9936744-A6D0-A1C8-21CD-5B09106FEAC7}"/>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33CC0E21-00DD-B127-F4E2-C798E5BA30D8}"/>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2321" b="2321"/>
          <a:stretch/>
        </p:blipFill>
        <p:spPr>
          <a:xfrm>
            <a:off x="358520" y="118946"/>
            <a:ext cx="3401578" cy="1763236"/>
          </a:xfrm>
        </p:spPr>
      </p:pic>
      <p:sp>
        <p:nvSpPr>
          <p:cNvPr id="2" name="Title 3">
            <a:extLst>
              <a:ext uri="{FF2B5EF4-FFF2-40B4-BE49-F238E27FC236}">
                <a16:creationId xmlns:a16="http://schemas.microsoft.com/office/drawing/2014/main" id="{A862909C-7F9E-95A9-9487-C62F95D7AE4D}"/>
              </a:ext>
            </a:extLst>
          </p:cNvPr>
          <p:cNvSpPr txBox="1">
            <a:spLocks/>
          </p:cNvSpPr>
          <p:nvPr/>
        </p:nvSpPr>
        <p:spPr>
          <a:xfrm>
            <a:off x="68093" y="1960418"/>
            <a:ext cx="8909577" cy="1335055"/>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spcAft>
                <a:spcPts val="1200"/>
              </a:spcAft>
              <a:buNone/>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Please pray with them:</a:t>
            </a:r>
          </a:p>
          <a:p>
            <a:pPr marL="342900" lvl="0" indent="-342900">
              <a:buFont typeface="Symbol" panose="05050102010706020507" pitchFamily="18" charset="2"/>
              <a:buChar char=""/>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For the energy of the folks running these many activities</a:t>
            </a:r>
          </a:p>
          <a:p>
            <a:pPr marL="342900" lvl="0" indent="-342900">
              <a:buFont typeface="Symbol" panose="05050102010706020507" pitchFamily="18" charset="2"/>
              <a:buChar char=""/>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For wisdom and guidance in maintaining and developing the current youth and children’s works. </a:t>
            </a:r>
          </a:p>
          <a:p>
            <a:pPr marL="342900" lvl="0" indent="-342900">
              <a:buFont typeface="Symbol" panose="05050102010706020507" pitchFamily="18" charset="2"/>
              <a:buChar char=""/>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That the new people entering the church are fully integrated into church life.</a:t>
            </a:r>
          </a:p>
          <a:p>
            <a:pPr marL="342900" lvl="0" indent="-342900">
              <a:buFont typeface="Symbol" panose="05050102010706020507" pitchFamily="18" charset="2"/>
              <a:buChar char=""/>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For all those who have been, and are considering baptism.</a:t>
            </a:r>
          </a:p>
          <a:p>
            <a:pPr marL="342900" lvl="0" indent="-342900">
              <a:buFont typeface="Symbol" panose="05050102010706020507" pitchFamily="18" charset="2"/>
              <a:buChar char=""/>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For the upcoming remembrance service</a:t>
            </a:r>
          </a:p>
          <a:p>
            <a:pPr marL="342900" lvl="0" indent="-342900">
              <a:spcAft>
                <a:spcPts val="1200"/>
              </a:spcAft>
              <a:buFont typeface="Symbol" panose="05050102010706020507" pitchFamily="18" charset="2"/>
              <a:buChar char=""/>
            </a:pP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For the planned future building works and ongoing maintenance of a historic building.</a:t>
            </a:r>
          </a:p>
          <a:p>
            <a:pPr>
              <a:spcAft>
                <a:spcPts val="1200"/>
              </a:spcAft>
              <a:buNone/>
            </a:pPr>
            <a:r>
              <a:rPr lang="en-GB" sz="1600" u="sng" kern="100"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4"/>
              </a:rPr>
              <a:t>https://www.harlowbaptist.org</a:t>
            </a:r>
            <a:r>
              <a:rPr lang="en-GB" sz="1600" kern="100" dirty="0">
                <a:effectLst/>
                <a:latin typeface="Calibri" panose="020F0502020204030204" pitchFamily="34" charset="0"/>
                <a:ea typeface="Times New Roman" panose="02020603050405020304" pitchFamily="18" charset="0"/>
                <a:cs typeface="Times New Roman" panose="02020603050405020304" pitchFamily="18" charset="0"/>
              </a:rPr>
              <a:t> </a:t>
            </a:r>
          </a:p>
          <a:p>
            <a:pPr lvl="0"/>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br>
              <a:rPr lang="en-GB" sz="1800" kern="100" dirty="0">
                <a:latin typeface="Aptos" panose="020B0004020202020204" pitchFamily="34" charset="0"/>
                <a:ea typeface="Aptos" panose="020B0004020202020204" pitchFamily="34" charset="0"/>
                <a:cs typeface="Times New Roman" panose="02020603050405020304" pitchFamily="18" charset="0"/>
              </a:rPr>
            </a:br>
            <a:endParaRPr lang="en-GB" sz="1600" dirty="0">
              <a:solidFill>
                <a:schemeClr val="bg1"/>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864271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16x9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44A521-866D-416D-9248-6752A21D874C}">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2.xml><?xml version="1.0" encoding="utf-8"?>
<ds:datastoreItem xmlns:ds="http://schemas.openxmlformats.org/officeDocument/2006/customXml" ds:itemID="{FBDE0391-AB61-4B03-92E1-BD81B73CC91C}">
  <ds:schemaRefs>
    <ds:schemaRef ds:uri="http://schemas.microsoft.com/sharepoint/v3/contenttype/forms"/>
  </ds:schemaRefs>
</ds:datastoreItem>
</file>

<file path=customXml/itemProps3.xml><?xml version="1.0" encoding="utf-8"?>
<ds:datastoreItem xmlns:ds="http://schemas.openxmlformats.org/officeDocument/2006/customXml" ds:itemID="{6C955276-81A9-4501-AA49-D94E9E061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EBA Prayer Focus Slides Arial 16x9 Template</Template>
  <TotalTime>23</TotalTime>
  <Words>333</Words>
  <Application>Microsoft Office PowerPoint</Application>
  <PresentationFormat>On-screen Show (16:9)</PresentationFormat>
  <Paragraphs>18</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Calibri</vt:lpstr>
      <vt:lpstr>Symbol</vt:lpstr>
      <vt:lpstr>EBA Prayer Focus Slides Arial 16x9 Template</vt:lpstr>
      <vt:lpstr>Harlow Baptist Church is a friendly, welcoming church, founded in 1662 , which is very active in its local community. The position of their historic Church building , with a modern church hall, is in the centre of old Harlow, making it ideally positioned to be the community’s local church.  On a Sunday, the main service is run as a team ministry with Rev Paul Walker, their minister since December, his wife and others preaching and leading worship. Additionally, the building is in constant use, not just on a Sunday with HBC’s own service, but in the evening with a growing Romanian church. Throughout the week there are many community events held within the building. Harlow Baptist Church are grateful for this exciting phase of church life, with 5 baptisms at Pentecost and 4 more planned. They celebrate the crossover as people who attend community events at the church see advertising for and attend church events. They are currently looking forward to the revival of a well-attended remembrance service in early December, for those who have been bereaved; and beyond that to Advent and Christmas events, praying that they are as successful as the 100 kids-strong summer event hosted by HBC in conjunction with the other town churches.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pray for us as we seek God’s will for our future mission and ministry, and as we develop a planning application to improve our premises to meet our expanding requirements and numbers.</dc:title>
  <dc:creator>David Elcock</dc:creator>
  <cp:lastModifiedBy>EBA Secretary</cp:lastModifiedBy>
  <cp:revision>265</cp:revision>
  <cp:lastPrinted>2017-08-23T11:19:32Z</cp:lastPrinted>
  <dcterms:created xsi:type="dcterms:W3CDTF">2017-09-11T20:05:50Z</dcterms:created>
  <dcterms:modified xsi:type="dcterms:W3CDTF">2026-10-21T15:16:16Z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