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handoutMasterIdLst>
    <p:handoutMasterId r:id="rId8"/>
  </p:handoutMasterIdLst>
  <p:sldIdLst>
    <p:sldId id="488" r:id="rId5"/>
    <p:sldId id="489" r:id="rId6"/>
  </p:sldIdLst>
  <p:sldSz cx="9144000" cy="5143500" type="screen16x9"/>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B87B4C6-21A3-41EC-A9E3-A296362F6D9B}">
          <p14:sldIdLst>
            <p14:sldId id="488"/>
            <p14:sldId id="48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wade@blueyonder.co.uk" initials="a" lastIdx="2" clrIdx="0">
    <p:extLst>
      <p:ext uri="{19B8F6BF-5375-455C-9EA6-DF929625EA0E}">
        <p15:presenceInfo xmlns:p15="http://schemas.microsoft.com/office/powerpoint/2012/main" userId="c87f5fd422b648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F2F185-803A-43D0-9420-5CC8B8895CF4}" v="2" dt="2026-10-21T15:34:02.5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02" autoAdjust="0"/>
    <p:restoredTop sz="85850" autoAdjust="0"/>
  </p:normalViewPr>
  <p:slideViewPr>
    <p:cSldViewPr snapToGrid="0" showGuides="1">
      <p:cViewPr varScale="1">
        <p:scale>
          <a:sx n="106" d="100"/>
          <a:sy n="106" d="100"/>
        </p:scale>
        <p:origin x="62" y="-240"/>
      </p:cViewPr>
      <p:guideLst>
        <p:guide orient="horz" pos="2160"/>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A Secretary" userId="01831914-a541-4f96-8eda-00003fe7c889" providerId="ADAL" clId="{C839A4B8-01FA-4057-9187-2A33AAD32F05}"/>
    <pc:docChg chg="modSld">
      <pc:chgData name="EBA Secretary" userId="01831914-a541-4f96-8eda-00003fe7c889" providerId="ADAL" clId="{C839A4B8-01FA-4057-9187-2A33AAD32F05}" dt="2026-10-21T15:34:02.576" v="1" actId="14826"/>
      <pc:docMkLst>
        <pc:docMk/>
      </pc:docMkLst>
      <pc:sldChg chg="modSp">
        <pc:chgData name="EBA Secretary" userId="01831914-a541-4f96-8eda-00003fe7c889" providerId="ADAL" clId="{C839A4B8-01FA-4057-9187-2A33AAD32F05}" dt="2026-10-21T15:33:15.695" v="0" actId="14826"/>
        <pc:sldMkLst>
          <pc:docMk/>
          <pc:sldMk cId="3073443205" sldId="488"/>
        </pc:sldMkLst>
        <pc:picChg chg="mod">
          <ac:chgData name="EBA Secretary" userId="01831914-a541-4f96-8eda-00003fe7c889" providerId="ADAL" clId="{C839A4B8-01FA-4057-9187-2A33AAD32F05}" dt="2026-10-21T15:33:15.695" v="0" actId="14826"/>
          <ac:picMkLst>
            <pc:docMk/>
            <pc:sldMk cId="3073443205" sldId="488"/>
            <ac:picMk id="6" creationId="{64C43C3A-2BDB-22CA-F255-7648FAE35F3A}"/>
          </ac:picMkLst>
        </pc:picChg>
      </pc:sldChg>
      <pc:sldChg chg="modSp">
        <pc:chgData name="EBA Secretary" userId="01831914-a541-4f96-8eda-00003fe7c889" providerId="ADAL" clId="{C839A4B8-01FA-4057-9187-2A33AAD32F05}" dt="2026-10-21T15:34:02.576" v="1" actId="14826"/>
        <pc:sldMkLst>
          <pc:docMk/>
          <pc:sldMk cId="1168642710" sldId="489"/>
        </pc:sldMkLst>
        <pc:picChg chg="mod">
          <ac:chgData name="EBA Secretary" userId="01831914-a541-4f96-8eda-00003fe7c889" providerId="ADAL" clId="{C839A4B8-01FA-4057-9187-2A33AAD32F05}" dt="2026-10-21T15:34:02.576" v="1" actId="14826"/>
          <ac:picMkLst>
            <pc:docMk/>
            <pc:sldMk cId="1168642710" sldId="489"/>
            <ac:picMk id="6" creationId="{33CC0E21-00DD-B127-F4E2-C798E5BA30D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21/10/2026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21/10/2026</a:t>
            </a:fld>
            <a:endParaRPr lang="en-GB"/>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AB72-CFDA-4584-B5F6-E7C894424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83AF4-9F6E-9327-5BA2-896D3087C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09519-2995-0743-F7E4-E5D5D4038E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413B496-6596-7BEC-0F1A-4D323FDD0B9C}"/>
              </a:ext>
            </a:extLst>
          </p:cNvPr>
          <p:cNvSpPr>
            <a:spLocks noGrp="1"/>
          </p:cNvSpPr>
          <p:nvPr>
            <p:ph type="sldNum" sz="quarter" idx="10"/>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578285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4F803-CF84-6151-0BC7-97C73F64B0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BD306-CEBE-9F75-FC5A-B066AEA1E6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016EC6-5002-186C-7C13-4B9B75B4F83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B14E61-5BE3-C507-EBFF-92D3555FBBEF}"/>
              </a:ext>
            </a:extLst>
          </p:cNvPr>
          <p:cNvSpPr>
            <a:spLocks noGrp="1"/>
          </p:cNvSpPr>
          <p:nvPr>
            <p:ph type="sldNum" sz="quarter" idx="10"/>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393119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8" y="3348021"/>
            <a:ext cx="8348869" cy="895988"/>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2872409"/>
            <a:ext cx="8348869" cy="4638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10/21/2026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162031"/>
            <a:ext cx="6219408" cy="994172"/>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235042"/>
            <a:ext cx="835369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10/21/2026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3348021"/>
            <a:ext cx="8348870" cy="917698"/>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2872409"/>
            <a:ext cx="8348870" cy="474594"/>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10/21/2026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184394"/>
            <a:ext cx="6219408" cy="9941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369218"/>
            <a:ext cx="4128578"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369218"/>
            <a:ext cx="413576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10/21/2026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184394"/>
            <a:ext cx="6261652"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171421"/>
            <a:ext cx="4047927" cy="617934"/>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1789355"/>
            <a:ext cx="404792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171421"/>
            <a:ext cx="4056250" cy="617934"/>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1789355"/>
            <a:ext cx="405625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10/21/2026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9" y="387624"/>
            <a:ext cx="6221895" cy="588896"/>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10/21/2026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10/21/2026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232747"/>
            <a:ext cx="5352040" cy="2774275"/>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2842591"/>
            <a:ext cx="8348870" cy="474594"/>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3324641"/>
            <a:ext cx="8219661" cy="1326872"/>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48281"/>
            <a:ext cx="9144000" cy="577964"/>
          </a:xfrm>
          <a:prstGeom prst="rect">
            <a:avLst/>
          </a:prstGeom>
        </p:spPr>
      </p:pic>
    </p:spTree>
    <p:extLst>
      <p:ext uri="{BB962C8B-B14F-4D97-AF65-F5344CB8AC3E}">
        <p14:creationId xmlns:p14="http://schemas.microsoft.com/office/powerpoint/2010/main" val="3849640511"/>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162031"/>
            <a:ext cx="6301408"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5"/>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5"/>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5"/>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4" y="3655324"/>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3" y="3223127"/>
            <a:ext cx="2199085"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2" y="1692265"/>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10/21/2026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7" y="4029912"/>
            <a:ext cx="2399435" cy="274344"/>
          </a:xfrm>
          <a:prstGeom prst="rect">
            <a:avLst/>
          </a:prstGeom>
        </p:spPr>
      </p:pic>
    </p:spTree>
    <p:extLst>
      <p:ext uri="{BB962C8B-B14F-4D97-AF65-F5344CB8AC3E}">
        <p14:creationId xmlns:p14="http://schemas.microsoft.com/office/powerpoint/2010/main" val="424196240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05979"/>
            <a:ext cx="8418443" cy="4363640"/>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10/21/2026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091443"/>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10/21/2026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4767264"/>
            <a:ext cx="2057400" cy="273844"/>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4725786"/>
            <a:ext cx="9144000" cy="417714"/>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7" y="387624"/>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80" y="327987"/>
            <a:ext cx="7275443" cy="4293709"/>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9672" y="1264756"/>
            <a:ext cx="5544656" cy="2454964"/>
          </a:xfrm>
          <a:prstGeom prst="rect">
            <a:avLst/>
          </a:prstGeom>
        </p:spPr>
      </p:pic>
    </p:spTree>
    <p:extLst>
      <p:ext uri="{BB962C8B-B14F-4D97-AF65-F5344CB8AC3E}">
        <p14:creationId xmlns:p14="http://schemas.microsoft.com/office/powerpoint/2010/main" val="432223074"/>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4584424"/>
            <a:ext cx="9144000" cy="559076"/>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8708"/>
            <a:ext cx="9144000" cy="577964"/>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9672" y="906952"/>
            <a:ext cx="5544656" cy="2454964"/>
          </a:xfrm>
          <a:prstGeom prst="rect">
            <a:avLst/>
          </a:prstGeom>
        </p:spPr>
      </p:pic>
    </p:spTree>
    <p:extLst>
      <p:ext uri="{BB962C8B-B14F-4D97-AF65-F5344CB8AC3E}">
        <p14:creationId xmlns:p14="http://schemas.microsoft.com/office/powerpoint/2010/main" val="1595542712"/>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4725786"/>
            <a:ext cx="9144000" cy="417714"/>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184394"/>
            <a:ext cx="6219408"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235042"/>
            <a:ext cx="8353690" cy="326350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4767264"/>
            <a:ext cx="2057400" cy="273844"/>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10/21/2026</a:t>
            </a:fld>
            <a:endParaRPr lang="en-GB" dirty="0"/>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4767264"/>
            <a:ext cx="2057400" cy="273844"/>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6E828-A540-7537-D3A8-EA6BCBB714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9F9725F-C97F-AD97-9D17-B3FD9CC8883B}"/>
              </a:ext>
            </a:extLst>
          </p:cNvPr>
          <p:cNvSpPr>
            <a:spLocks noGrp="1"/>
          </p:cNvSpPr>
          <p:nvPr>
            <p:ph type="subTitle" idx="1"/>
          </p:nvPr>
        </p:nvSpPr>
        <p:spPr>
          <a:xfrm>
            <a:off x="3760098" y="1318325"/>
            <a:ext cx="8559182" cy="348536"/>
          </a:xfrm>
        </p:spPr>
        <p:txBody>
          <a:bodyPr>
            <a:noAutofit/>
          </a:bodyPr>
          <a:lstStyle/>
          <a:p>
            <a:r>
              <a:rPr lang="en-GB" sz="2000" dirty="0">
                <a:solidFill>
                  <a:schemeClr val="bg1"/>
                </a:solidFill>
              </a:rPr>
              <a:t>Prayer Focus: </a:t>
            </a:r>
          </a:p>
          <a:p>
            <a:r>
              <a:rPr lang="en-GB" sz="2000" dirty="0">
                <a:solidFill>
                  <a:schemeClr val="bg1"/>
                </a:solidFill>
              </a:rPr>
              <a:t>Belle Vue Baptist Church, Essex</a:t>
            </a:r>
          </a:p>
        </p:txBody>
      </p:sp>
      <p:sp>
        <p:nvSpPr>
          <p:cNvPr id="4" name="Title 3">
            <a:extLst>
              <a:ext uri="{FF2B5EF4-FFF2-40B4-BE49-F238E27FC236}">
                <a16:creationId xmlns:a16="http://schemas.microsoft.com/office/drawing/2014/main" id="{7533F58F-0D73-0A89-5521-1C5B319C3AA8}"/>
              </a:ext>
            </a:extLst>
          </p:cNvPr>
          <p:cNvSpPr>
            <a:spLocks noGrp="1"/>
          </p:cNvSpPr>
          <p:nvPr>
            <p:ph type="title"/>
          </p:nvPr>
        </p:nvSpPr>
        <p:spPr>
          <a:xfrm>
            <a:off x="249120" y="2131350"/>
            <a:ext cx="8851194" cy="1335055"/>
          </a:xfrm>
        </p:spPr>
        <p:txBody>
          <a:bodyPr/>
          <a:lstStyle/>
          <a:p>
            <a:pPr>
              <a:lnSpc>
                <a:spcPct val="115000"/>
              </a:lnSpc>
              <a:spcAft>
                <a:spcPts val="800"/>
              </a:spcAft>
              <a:buNone/>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Belle Vue Baptist Church is one of the larger and older Baptist Churches in the City of Southend, Essex.  Originally built in the village of Southchurch, it has remained a constant presence for nearly 125 years as all around it has changed.  Today, surrounded by schools, the poorest estate in Southend is close by, while not very far away is the ‘well-to-do’ area of Thorpe Bay.  This mixed demography is reflected in its 80 strong congregation, of different ages, that gather together as ‘a community of God’ on a Sunday morning.   During the week, its </a:t>
            </a:r>
            <a:r>
              <a:rPr lang="en-GB" sz="1400" i="1" kern="100" dirty="0">
                <a:effectLst/>
                <a:latin typeface="Calibri" panose="020F0502020204030204" pitchFamily="34" charset="0"/>
                <a:ea typeface="Calibri" panose="020F0502020204030204" pitchFamily="34" charset="0"/>
                <a:cs typeface="Times New Roman" panose="02020603050405020304" pitchFamily="18" charset="0"/>
              </a:rPr>
              <a:t>Centre Café</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with </a:t>
            </a:r>
            <a:r>
              <a:rPr lang="en-GB" sz="1400" i="1" kern="100" dirty="0">
                <a:effectLst/>
                <a:latin typeface="Calibri" panose="020F0502020204030204" pitchFamily="34" charset="0"/>
                <a:ea typeface="Calibri" panose="020F0502020204030204" pitchFamily="34" charset="0"/>
                <a:cs typeface="Times New Roman" panose="02020603050405020304" pitchFamily="18" charset="0"/>
              </a:rPr>
              <a:t>Play Space</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on a Tuesday morning offers excellent cake and tea/coffee in a space for people of all ages to come and chat.  The church hosts </a:t>
            </a:r>
            <a:r>
              <a:rPr lang="en-GB" sz="1400" i="1" kern="100" dirty="0">
                <a:effectLst/>
                <a:latin typeface="Calibri" panose="020F0502020204030204" pitchFamily="34" charset="0"/>
                <a:ea typeface="Calibri" panose="020F0502020204030204" pitchFamily="34" charset="0"/>
                <a:cs typeface="Times New Roman" panose="02020603050405020304" pitchFamily="18" charset="0"/>
              </a:rPr>
              <a:t>Renew Wellbeing</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on a Thursday afternoon and has a vibrant </a:t>
            </a:r>
            <a:r>
              <a:rPr lang="en-GB" sz="1400" i="1" kern="100" dirty="0">
                <a:effectLst/>
                <a:latin typeface="Calibri" panose="020F0502020204030204" pitchFamily="34" charset="0"/>
                <a:ea typeface="Calibri" panose="020F0502020204030204" pitchFamily="34" charset="0"/>
                <a:cs typeface="Times New Roman" panose="02020603050405020304" pitchFamily="18" charset="0"/>
              </a:rPr>
              <a:t>Boys Brigade</a:t>
            </a: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that meets on Tuesday and Friday evenings.  The church has celebrated seeing some of the teenagers from Boys Brigade join the congregation</a:t>
            </a:r>
          </a:p>
        </p:txBody>
      </p:sp>
      <p:sp>
        <p:nvSpPr>
          <p:cNvPr id="7" name="Picture Placeholder 1">
            <a:extLst>
              <a:ext uri="{FF2B5EF4-FFF2-40B4-BE49-F238E27FC236}">
                <a16:creationId xmlns:a16="http://schemas.microsoft.com/office/drawing/2014/main" id="{66E86D58-9EB0-A6F7-7B54-C863724E7F0D}"/>
              </a:ext>
            </a:extLst>
          </p:cNvPr>
          <p:cNvSpPr txBox="1">
            <a:spLocks/>
          </p:cNvSpPr>
          <p:nvPr/>
        </p:nvSpPr>
        <p:spPr>
          <a:xfrm>
            <a:off x="175290" y="-481219"/>
            <a:ext cx="5352040" cy="2774275"/>
          </a:xfrm>
          <a:prstGeom prst="roundRect">
            <a:avLst>
              <a:gd name="adj" fmla="val 1858"/>
            </a:avLst>
          </a:prstGeom>
          <a:effectLst>
            <a:outerShdw blurRad="50800" dist="50800" dir="5400000" algn="tl" rotWithShape="0">
              <a:srgbClr val="000000">
                <a:alpha val="43000"/>
              </a:srgbClr>
            </a:outerShdw>
          </a:effectLst>
        </p:spPr>
        <p:txBody>
          <a:bodyPr/>
          <a:lstStyle/>
          <a:p>
            <a:endParaRPr lang="en-GB" dirty="0"/>
          </a:p>
        </p:txBody>
      </p:sp>
      <p:sp>
        <p:nvSpPr>
          <p:cNvPr id="16" name="Title 3">
            <a:extLst>
              <a:ext uri="{FF2B5EF4-FFF2-40B4-BE49-F238E27FC236}">
                <a16:creationId xmlns:a16="http://schemas.microsoft.com/office/drawing/2014/main" id="{ED53963D-A492-BE5E-CE47-D58B598648A8}"/>
              </a:ext>
            </a:extLst>
          </p:cNvPr>
          <p:cNvSpPr txBox="1">
            <a:spLocks/>
          </p:cNvSpPr>
          <p:nvPr/>
        </p:nvSpPr>
        <p:spPr>
          <a:xfrm>
            <a:off x="175290" y="3295473"/>
            <a:ext cx="8998854" cy="1424808"/>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0000"/>
              </a:lnSpc>
            </a:pPr>
            <a:endParaRPr lang="en-GB" sz="1800" dirty="0">
              <a:solidFill>
                <a:srgbClr val="0000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3E62A1B6-A5D9-C365-893A-FA0DB1723D24}"/>
              </a:ext>
            </a:extLst>
          </p:cNvPr>
          <p:cNvSpPr txBox="1"/>
          <p:nvPr/>
        </p:nvSpPr>
        <p:spPr>
          <a:xfrm rot="10800000" flipV="1">
            <a:off x="555118" y="5558152"/>
            <a:ext cx="8918346" cy="697627"/>
          </a:xfrm>
          <a:prstGeom prst="rect">
            <a:avLst/>
          </a:prstGeom>
          <a:noFill/>
        </p:spPr>
        <p:txBody>
          <a:bodyPr wrap="square">
            <a:spAutoFit/>
          </a:bodyPr>
          <a:lstStyle/>
          <a:p>
            <a:pPr>
              <a:spcAft>
                <a:spcPts val="400"/>
              </a:spcAft>
            </a:pPr>
            <a:endParaRPr lang="en-GB" sz="1800" dirty="0">
              <a:solidFill>
                <a:srgbClr val="111111"/>
              </a:solidFill>
              <a:effectLst/>
              <a:latin typeface="Calibri" panose="020F0502020204030204" pitchFamily="34" charset="0"/>
              <a:ea typeface="Arial Unicode MS"/>
            </a:endParaRPr>
          </a:p>
          <a:p>
            <a:pPr>
              <a:spcAft>
                <a:spcPts val="400"/>
              </a:spcAft>
            </a:pPr>
            <a:endParaRPr lang="en-GB" sz="1800" dirty="0">
              <a:effectLst/>
              <a:latin typeface="Arial" panose="020B0604020202020204" pitchFamily="34" charset="0"/>
              <a:ea typeface="Arial Unicode MS"/>
            </a:endParaRPr>
          </a:p>
        </p:txBody>
      </p:sp>
      <p:pic>
        <p:nvPicPr>
          <p:cNvPr id="6" name="Picture Placeholder 5">
            <a:extLst>
              <a:ext uri="{FF2B5EF4-FFF2-40B4-BE49-F238E27FC236}">
                <a16:creationId xmlns:a16="http://schemas.microsoft.com/office/drawing/2014/main" id="{64C43C3A-2BDB-22CA-F255-7648FAE35F3A}"/>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28364" b="28364"/>
          <a:stretch/>
        </p:blipFill>
        <p:spPr>
          <a:xfrm>
            <a:off x="358520" y="178409"/>
            <a:ext cx="3401578" cy="1763236"/>
          </a:xfrm>
        </p:spPr>
      </p:pic>
    </p:spTree>
    <p:extLst>
      <p:ext uri="{BB962C8B-B14F-4D97-AF65-F5344CB8AC3E}">
        <p14:creationId xmlns:p14="http://schemas.microsoft.com/office/powerpoint/2010/main" val="307344320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99BE7-2D47-250E-9C31-1A81F96ED0E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1F7A178-1B6A-B349-E855-9C99B52766A9}"/>
              </a:ext>
            </a:extLst>
          </p:cNvPr>
          <p:cNvSpPr>
            <a:spLocks noGrp="1"/>
          </p:cNvSpPr>
          <p:nvPr>
            <p:ph type="subTitle" idx="1"/>
          </p:nvPr>
        </p:nvSpPr>
        <p:spPr>
          <a:xfrm>
            <a:off x="3760098" y="1318325"/>
            <a:ext cx="8559182" cy="348536"/>
          </a:xfrm>
        </p:spPr>
        <p:txBody>
          <a:bodyPr>
            <a:normAutofit fontScale="25000" lnSpcReduction="20000"/>
          </a:bodyPr>
          <a:lstStyle/>
          <a:p>
            <a:r>
              <a:rPr lang="en-GB" sz="8800" dirty="0">
                <a:solidFill>
                  <a:schemeClr val="bg1"/>
                </a:solidFill>
              </a:rPr>
              <a:t>Prayer Focus: </a:t>
            </a:r>
          </a:p>
          <a:p>
            <a:r>
              <a:rPr lang="en-GB" sz="8800" dirty="0">
                <a:solidFill>
                  <a:schemeClr val="bg1"/>
                </a:solidFill>
              </a:rPr>
              <a:t>Belle Vue Baptist Church</a:t>
            </a:r>
          </a:p>
        </p:txBody>
      </p:sp>
      <p:sp>
        <p:nvSpPr>
          <p:cNvPr id="4" name="Title 3">
            <a:extLst>
              <a:ext uri="{FF2B5EF4-FFF2-40B4-BE49-F238E27FC236}">
                <a16:creationId xmlns:a16="http://schemas.microsoft.com/office/drawing/2014/main" id="{3EE02D37-D772-0405-2230-2E840797684C}"/>
              </a:ext>
            </a:extLst>
          </p:cNvPr>
          <p:cNvSpPr>
            <a:spLocks noGrp="1"/>
          </p:cNvSpPr>
          <p:nvPr>
            <p:ph type="title"/>
          </p:nvPr>
        </p:nvSpPr>
        <p:spPr>
          <a:xfrm>
            <a:off x="314319" y="2693320"/>
            <a:ext cx="8761588" cy="1335055"/>
          </a:xfrm>
        </p:spPr>
        <p:txBody>
          <a:bodyPr/>
          <a:lstStyle/>
          <a:p>
            <a:pPr>
              <a:spcAft>
                <a:spcPts val="400"/>
              </a:spcAft>
            </a:pPr>
            <a:br>
              <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rPr>
            </a:br>
            <a:endPar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endParaRPr>
          </a:p>
        </p:txBody>
      </p:sp>
      <p:sp>
        <p:nvSpPr>
          <p:cNvPr id="7" name="Picture Placeholder 1">
            <a:extLst>
              <a:ext uri="{FF2B5EF4-FFF2-40B4-BE49-F238E27FC236}">
                <a16:creationId xmlns:a16="http://schemas.microsoft.com/office/drawing/2014/main" id="{BC65864C-C05F-BB93-7D0C-EFE3359F0484}"/>
              </a:ext>
            </a:extLst>
          </p:cNvPr>
          <p:cNvSpPr txBox="1">
            <a:spLocks/>
          </p:cNvSpPr>
          <p:nvPr/>
        </p:nvSpPr>
        <p:spPr>
          <a:xfrm>
            <a:off x="175290" y="-481219"/>
            <a:ext cx="5352040" cy="2774275"/>
          </a:xfrm>
          <a:prstGeom prst="roundRect">
            <a:avLst>
              <a:gd name="adj" fmla="val 1858"/>
            </a:avLst>
          </a:prstGeom>
          <a:effectLst>
            <a:outerShdw blurRad="50800" dist="50800" dir="5400000" algn="tl" rotWithShape="0">
              <a:srgbClr val="000000">
                <a:alpha val="43000"/>
              </a:srgbClr>
            </a:outerShdw>
          </a:effectLst>
        </p:spPr>
        <p:txBody>
          <a:bodyPr/>
          <a:lstStyle/>
          <a:p>
            <a:endParaRPr lang="en-GB" dirty="0"/>
          </a:p>
        </p:txBody>
      </p:sp>
      <p:sp>
        <p:nvSpPr>
          <p:cNvPr id="16" name="Title 3">
            <a:extLst>
              <a:ext uri="{FF2B5EF4-FFF2-40B4-BE49-F238E27FC236}">
                <a16:creationId xmlns:a16="http://schemas.microsoft.com/office/drawing/2014/main" id="{06C3EF6C-41B7-DF08-5CD4-3D3E86855111}"/>
              </a:ext>
            </a:extLst>
          </p:cNvPr>
          <p:cNvSpPr txBox="1">
            <a:spLocks/>
          </p:cNvSpPr>
          <p:nvPr/>
        </p:nvSpPr>
        <p:spPr>
          <a:xfrm>
            <a:off x="175290" y="3295473"/>
            <a:ext cx="8998854" cy="1424808"/>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0000"/>
              </a:lnSpc>
            </a:pPr>
            <a:endParaRPr lang="en-GB" sz="1800" dirty="0">
              <a:solidFill>
                <a:srgbClr val="0000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C9936744-A6D0-A1C8-21CD-5B09106FEAC7}"/>
              </a:ext>
            </a:extLst>
          </p:cNvPr>
          <p:cNvSpPr txBox="1"/>
          <p:nvPr/>
        </p:nvSpPr>
        <p:spPr>
          <a:xfrm rot="10800000" flipV="1">
            <a:off x="555118" y="5558152"/>
            <a:ext cx="8918346" cy="697627"/>
          </a:xfrm>
          <a:prstGeom prst="rect">
            <a:avLst/>
          </a:prstGeom>
          <a:noFill/>
        </p:spPr>
        <p:txBody>
          <a:bodyPr wrap="square">
            <a:spAutoFit/>
          </a:bodyPr>
          <a:lstStyle/>
          <a:p>
            <a:pPr>
              <a:spcAft>
                <a:spcPts val="400"/>
              </a:spcAft>
            </a:pPr>
            <a:endParaRPr lang="en-GB" sz="1800" dirty="0">
              <a:solidFill>
                <a:srgbClr val="111111"/>
              </a:solidFill>
              <a:effectLst/>
              <a:latin typeface="Calibri" panose="020F0502020204030204" pitchFamily="34" charset="0"/>
              <a:ea typeface="Arial Unicode MS"/>
            </a:endParaRPr>
          </a:p>
          <a:p>
            <a:pPr>
              <a:spcAft>
                <a:spcPts val="400"/>
              </a:spcAft>
            </a:pPr>
            <a:endParaRPr lang="en-GB" sz="1800" dirty="0">
              <a:effectLst/>
              <a:latin typeface="Arial" panose="020B0604020202020204" pitchFamily="34" charset="0"/>
              <a:ea typeface="Arial Unicode MS"/>
            </a:endParaRPr>
          </a:p>
        </p:txBody>
      </p:sp>
      <p:pic>
        <p:nvPicPr>
          <p:cNvPr id="6" name="Picture Placeholder 5">
            <a:extLst>
              <a:ext uri="{FF2B5EF4-FFF2-40B4-BE49-F238E27FC236}">
                <a16:creationId xmlns:a16="http://schemas.microsoft.com/office/drawing/2014/main" id="{33CC0E21-00DD-B127-F4E2-C798E5BA30D8}"/>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30562" b="30562"/>
          <a:stretch/>
        </p:blipFill>
        <p:spPr>
          <a:xfrm>
            <a:off x="358520" y="118946"/>
            <a:ext cx="3401578" cy="1763236"/>
          </a:xfrm>
        </p:spPr>
      </p:pic>
      <p:sp>
        <p:nvSpPr>
          <p:cNvPr id="2" name="Title 3">
            <a:extLst>
              <a:ext uri="{FF2B5EF4-FFF2-40B4-BE49-F238E27FC236}">
                <a16:creationId xmlns:a16="http://schemas.microsoft.com/office/drawing/2014/main" id="{A862909C-7F9E-95A9-9487-C62F95D7AE4D}"/>
              </a:ext>
            </a:extLst>
          </p:cNvPr>
          <p:cNvSpPr txBox="1">
            <a:spLocks/>
          </p:cNvSpPr>
          <p:nvPr/>
        </p:nvSpPr>
        <p:spPr>
          <a:xfrm>
            <a:off x="68093" y="1960418"/>
            <a:ext cx="8909577" cy="1335055"/>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15000"/>
              </a:lnSpc>
              <a:spcAft>
                <a:spcPts val="800"/>
              </a:spcAft>
              <a:buNone/>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It has also experienced the joy of 7 baptisms, including  some young people, in the last 14 months with more baptism classes planned for 2027.  The church is a distribution centre and host for the central warehouse for Southend Foodbank.  Andy Goodliff, has been the minister for 16 years.  In recent times he has gone part-time (to lecture at Regent’s Park College, Oxford) enabling the church to take the positive step of appointing Jeanette Pool as its Family &amp; Community Worker.</a:t>
            </a:r>
          </a:p>
          <a:p>
            <a:pPr>
              <a:lnSpc>
                <a:spcPct val="115000"/>
              </a:lnSpc>
              <a:spcAft>
                <a:spcPts val="800"/>
              </a:spcAft>
              <a:buNone/>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Please pray for:</a:t>
            </a:r>
          </a:p>
          <a:p>
            <a:pPr marL="342900" lvl="0" indent="-342900">
              <a:lnSpc>
                <a:spcPct val="115000"/>
              </a:lnSpc>
              <a:buFont typeface="Symbol" panose="05050102010706020507" pitchFamily="18" charset="2"/>
              <a:buChar cha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Andy, Jeanette and the Deacons</a:t>
            </a:r>
          </a:p>
          <a:p>
            <a:pPr marL="342900" lvl="0" indent="-342900">
              <a:lnSpc>
                <a:spcPct val="115000"/>
              </a:lnSpc>
              <a:buFont typeface="Symbol" panose="05050102010706020507" pitchFamily="18" charset="2"/>
              <a:buChar cha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The special events planned for next year to honour and celebrate the church’s 125th anniversary</a:t>
            </a:r>
          </a:p>
          <a:p>
            <a:pPr marL="342900" lvl="0" indent="-342900">
              <a:lnSpc>
                <a:spcPct val="115000"/>
              </a:lnSpc>
              <a:buFont typeface="Symbol" panose="05050102010706020507" pitchFamily="18" charset="2"/>
              <a:buChar cha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The building projects planned as part of the church’s looking to the future</a:t>
            </a:r>
          </a:p>
          <a:p>
            <a:pPr marL="342900" lvl="0" indent="-342900">
              <a:lnSpc>
                <a:spcPct val="115000"/>
              </a:lnSpc>
              <a:spcAft>
                <a:spcPts val="800"/>
              </a:spcAft>
              <a:buFont typeface="Symbol" panose="05050102010706020507" pitchFamily="18" charset="2"/>
              <a:buChar char=""/>
            </a:pPr>
            <a:r>
              <a:rPr lang="en-GB" sz="1400" kern="100" dirty="0">
                <a:effectLst/>
                <a:latin typeface="Calibri" panose="020F0502020204030204" pitchFamily="34" charset="0"/>
                <a:ea typeface="Calibri" panose="020F0502020204030204" pitchFamily="34" charset="0"/>
                <a:cs typeface="Times New Roman" panose="02020603050405020304" pitchFamily="18" charset="0"/>
              </a:rPr>
              <a:t>The baptisms, planned and hoped-for in the coming months</a:t>
            </a:r>
          </a:p>
          <a:p>
            <a:pPr lvl="0"/>
            <a:r>
              <a:rPr lang="en-GB"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pPr>
            <a:br>
              <a:rPr lang="en-GB" sz="1400" kern="100" dirty="0">
                <a:latin typeface="Aptos" panose="020B0004020202020204" pitchFamily="34" charset="0"/>
                <a:ea typeface="Aptos" panose="020B0004020202020204" pitchFamily="34" charset="0"/>
                <a:cs typeface="Times New Roman" panose="02020603050405020304" pitchFamily="18" charset="0"/>
              </a:rPr>
            </a:br>
            <a:endParaRPr lang="en-GB" sz="1400" dirty="0">
              <a:solidFill>
                <a:schemeClr val="bg1"/>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864271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16x9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7b12498-5bef-4fea-b8c1-8ca357f54321" xsi:nil="true"/>
    <lcf76f155ced4ddcb4097134ff3c332f xmlns="a297fd61-6760-45fc-94db-4e77ca9046e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A153A272737D4ABA6FE8CB33847307" ma:contentTypeVersion="19" ma:contentTypeDescription="Create a new document." ma:contentTypeScope="" ma:versionID="3c4a4541055010726caf84d3c20a3dbc">
  <xsd:schema xmlns:xsd="http://www.w3.org/2001/XMLSchema" xmlns:xs="http://www.w3.org/2001/XMLSchema" xmlns:p="http://schemas.microsoft.com/office/2006/metadata/properties" xmlns:ns2="e7b12498-5bef-4fea-b8c1-8ca357f54321" xmlns:ns3="a297fd61-6760-45fc-94db-4e77ca9046e5" targetNamespace="http://schemas.microsoft.com/office/2006/metadata/properties" ma:root="true" ma:fieldsID="0a3198a451bcb088744560df41b15458" ns2:_="" ns3:_="">
    <xsd:import namespace="e7b12498-5bef-4fea-b8c1-8ca357f54321"/>
    <xsd:import namespace="a297fd61-6760-45fc-94db-4e77ca9046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12498-5bef-4fea-b8c1-8ca357f54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3e964f8-25be-4ef8-8e9b-fbf61d831958}" ma:internalName="TaxCatchAll" ma:showField="CatchAllData" ma:web="e7b12498-5bef-4fea-b8c1-8ca357f543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7fd61-6760-45fc-94db-4e77ca9046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7c7431-7644-4b26-b9e8-dd402be1da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44A521-866D-416D-9248-6752A21D874C}">
  <ds:schemaRefs>
    <ds:schemaRef ds:uri="http://schemas.microsoft.com/office/2006/metadata/properties"/>
    <ds:schemaRef ds:uri="http://schemas.microsoft.com/office/infopath/2007/PartnerControls"/>
    <ds:schemaRef ds:uri="e7b12498-5bef-4fea-b8c1-8ca357f54321"/>
    <ds:schemaRef ds:uri="a297fd61-6760-45fc-94db-4e77ca9046e5"/>
  </ds:schemaRefs>
</ds:datastoreItem>
</file>

<file path=customXml/itemProps2.xml><?xml version="1.0" encoding="utf-8"?>
<ds:datastoreItem xmlns:ds="http://schemas.openxmlformats.org/officeDocument/2006/customXml" ds:itemID="{FBDE0391-AB61-4B03-92E1-BD81B73CC91C}">
  <ds:schemaRefs>
    <ds:schemaRef ds:uri="http://schemas.microsoft.com/sharepoint/v3/contenttype/forms"/>
  </ds:schemaRefs>
</ds:datastoreItem>
</file>

<file path=customXml/itemProps3.xml><?xml version="1.0" encoding="utf-8"?>
<ds:datastoreItem xmlns:ds="http://schemas.openxmlformats.org/officeDocument/2006/customXml" ds:itemID="{6C955276-81A9-4501-AA49-D94E9E0610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b12498-5bef-4fea-b8c1-8ca357f54321"/>
    <ds:schemaRef ds:uri="a297fd61-6760-45fc-94db-4e77ca904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EBA Prayer Focus Slides Arial 16x9 Template</Template>
  <TotalTime>23</TotalTime>
  <Words>338</Words>
  <Application>Microsoft Office PowerPoint</Application>
  <PresentationFormat>On-screen Show (16:9)</PresentationFormat>
  <Paragraphs>16</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Calibri</vt:lpstr>
      <vt:lpstr>Symbol</vt:lpstr>
      <vt:lpstr>EBA Prayer Focus Slides Arial 16x9 Template</vt:lpstr>
      <vt:lpstr>Belle Vue Baptist Church is one of the larger and older Baptist Churches in the City of Southend, Essex.  Originally built in the village of Southchurch, it has remained a constant presence for nearly 125 years as all around it has changed.  Today, surrounded by schools, the poorest estate in Southend is close by, while not very far away is the ‘well-to-do’ area of Thorpe Bay.  This mixed demography is reflected in its 80 strong congregation, of different ages, that gather together as ‘a community of God’ on a Sunday morning.   During the week, its Centre Café with Play Space on a Tuesday morning offers excellent cake and tea/coffee in a space for people of all ages to come and chat.  The church hosts Renew Wellbeing on a Thursday afternoon and has a vibrant Boys Brigade that meets on Tuesday and Friday evenings.  The church has celebrated seeing some of the teenagers from Boys Brigade join the congregation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pray for us as we seek God’s will for our future mission and ministry, and as we develop a planning application to improve our premises to meet our expanding requirements and numbers.</dc:title>
  <dc:creator>David Elcock</dc:creator>
  <cp:lastModifiedBy>EBA Secretary</cp:lastModifiedBy>
  <cp:revision>265</cp:revision>
  <cp:lastPrinted>2017-08-23T11:19:32Z</cp:lastPrinted>
  <dcterms:created xsi:type="dcterms:W3CDTF">2017-09-11T20:05:50Z</dcterms:created>
  <dcterms:modified xsi:type="dcterms:W3CDTF">2026-10-21T15:35:43Z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0x01010050A153A272737D4ABA6FE8CB33847307</vt:lpwstr>
  </property>
  <property fmtid="{D5CDD505-2E9C-101B-9397-08002B2CF9AE}" pid="3" name="MediaServiceImageTags">
    <vt:lpwstr/>
  </property>
</Properties>
</file>