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4" r:id="rId5"/>
    <p:sldId id="485" r:id="rId6"/>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5E5DFF-4BBA-4068-982A-E61CD8AF8EF8}" v="6" dt="2026-09-30T12:57:28.2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showGuides="1">
      <p:cViewPr varScale="1">
        <p:scale>
          <a:sx n="71" d="100"/>
          <a:sy n="71" d="100"/>
        </p:scale>
        <p:origin x="1253" y="58"/>
      </p:cViewPr>
      <p:guideLst>
        <p:guide orient="horz" pos="2160"/>
        <p:guide pos="2880"/>
      </p:guideLst>
    </p:cSldViewPr>
  </p:slideViewPr>
  <p:outlineViewPr>
    <p:cViewPr>
      <p:scale>
        <a:sx n="33" d="100"/>
        <a:sy n="33" d="100"/>
      </p:scale>
      <p:origin x="0" y="21354"/>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09-30T12:57:28.245" v="5" actId="1076"/>
      <pc:docMkLst>
        <pc:docMk/>
      </pc:docMkLst>
      <pc:sldChg chg="modSp">
        <pc:chgData name="EBA Secretary" userId="01831914-a541-4f96-8eda-00003fe7c889" providerId="ADAL" clId="{C839A4B8-01FA-4057-9187-2A33AAD32F05}" dt="2026-09-30T12:56:52.995" v="4" actId="14100"/>
        <pc:sldMkLst>
          <pc:docMk/>
          <pc:sldMk cId="3759383840" sldId="484"/>
        </pc:sldMkLst>
        <pc:spChg chg="mod">
          <ac:chgData name="EBA Secretary" userId="01831914-a541-4f96-8eda-00003fe7c889" providerId="ADAL" clId="{C839A4B8-01FA-4057-9187-2A33AAD32F05}" dt="2026-09-30T12:56:52.995" v="4" actId="14100"/>
          <ac:spMkLst>
            <pc:docMk/>
            <pc:sldMk cId="3759383840" sldId="484"/>
            <ac:spMk id="2" creationId="{4C0D59EF-6249-6583-D936-D9FEF7709CCA}"/>
          </ac:spMkLst>
        </pc:spChg>
      </pc:sldChg>
      <pc:sldChg chg="modSp">
        <pc:chgData name="EBA Secretary" userId="01831914-a541-4f96-8eda-00003fe7c889" providerId="ADAL" clId="{C839A4B8-01FA-4057-9187-2A33AAD32F05}" dt="2026-09-30T12:57:28.245" v="5" actId="1076"/>
        <pc:sldMkLst>
          <pc:docMk/>
          <pc:sldMk cId="3493917023" sldId="485"/>
        </pc:sldMkLst>
        <pc:spChg chg="mod">
          <ac:chgData name="EBA Secretary" userId="01831914-a541-4f96-8eda-00003fe7c889" providerId="ADAL" clId="{C839A4B8-01FA-4057-9187-2A33AAD32F05}" dt="2026-09-30T12:57:28.245" v="5" actId="1076"/>
          <ac:spMkLst>
            <pc:docMk/>
            <pc:sldMk cId="3493917023" sldId="485"/>
            <ac:spMk id="2" creationId="{A430A806-4331-A9AA-8A0E-AAFD4419584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30/09/2026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30/09/2026</a:t>
            </a:fld>
            <a:endParaRPr lang="en-GB"/>
          </a:p>
        </p:txBody>
      </p:sp>
      <p:sp>
        <p:nvSpPr>
          <p:cNvPr id="4" name="Slide Image Placeholder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D5F8-95C3-8B4E-D65D-B197AAA95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54FA0-355A-616E-342E-808E78684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EEF90-3AC6-7A16-588A-3EF6B91850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0366CF-EF62-D91F-5440-1F8B460EB558}"/>
              </a:ext>
            </a:extLst>
          </p:cNvPr>
          <p:cNvSpPr>
            <a:spLocks noGrp="1"/>
          </p:cNvSpPr>
          <p:nvPr>
            <p:ph type="sldNum" sz="quarter" idx="5"/>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07843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6A8A-26BC-241D-7285-BB2A6BF82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C7609-54F7-EB33-F3FC-84909D4AD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7021C-BE0E-0569-3812-BAB5922ACF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98F78A-B98C-FEC2-8922-91A90B767095}"/>
              </a:ext>
            </a:extLst>
          </p:cNvPr>
          <p:cNvSpPr>
            <a:spLocks noGrp="1"/>
          </p:cNvSpPr>
          <p:nvPr>
            <p:ph type="sldNum" sz="quarter" idx="5"/>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1262006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7" y="4464028"/>
            <a:ext cx="8348869" cy="1194650"/>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3829878"/>
            <a:ext cx="8348869" cy="618523"/>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9/30/2026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216041"/>
            <a:ext cx="6219408" cy="1325563"/>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646723"/>
            <a:ext cx="835369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9/30/2026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4464027"/>
            <a:ext cx="8348870" cy="1223597"/>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3829878"/>
            <a:ext cx="8348870" cy="6327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9/30/2026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245858"/>
            <a:ext cx="6219408"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825625"/>
            <a:ext cx="41285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825625"/>
            <a:ext cx="41357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9/30/2026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245858"/>
            <a:ext cx="626165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561895"/>
            <a:ext cx="4047927" cy="823912"/>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2385807"/>
            <a:ext cx="404792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561895"/>
            <a:ext cx="4056250" cy="823912"/>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2385807"/>
            <a:ext cx="405625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9/30/2026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8" y="516831"/>
            <a:ext cx="6221895" cy="785195"/>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9/30/2026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9/30/2026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310329"/>
            <a:ext cx="5352040" cy="36990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3790122"/>
            <a:ext cx="8348870" cy="632792"/>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4432854"/>
            <a:ext cx="8219661" cy="1769163"/>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287506"/>
            <a:ext cx="9144000" cy="577964"/>
          </a:xfrm>
          <a:prstGeom prst="rect">
            <a:avLst/>
          </a:prstGeom>
        </p:spPr>
      </p:pic>
    </p:spTree>
    <p:extLst>
      <p:ext uri="{BB962C8B-B14F-4D97-AF65-F5344CB8AC3E}">
        <p14:creationId xmlns:p14="http://schemas.microsoft.com/office/powerpoint/2010/main" val="384964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216041"/>
            <a:ext cx="6301408"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9/30/2026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6" y="5373216"/>
            <a:ext cx="2399435" cy="365792"/>
          </a:xfrm>
          <a:prstGeom prst="rect">
            <a:avLst/>
          </a:prstGeom>
        </p:spPr>
      </p:pic>
    </p:spTree>
    <p:extLst>
      <p:ext uri="{BB962C8B-B14F-4D97-AF65-F5344CB8AC3E}">
        <p14:creationId xmlns:p14="http://schemas.microsoft.com/office/powerpoint/2010/main" val="4241962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74638"/>
            <a:ext cx="8418443" cy="5818187"/>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9/30/2026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455256"/>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9/30/2026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6356351"/>
            <a:ext cx="2057400" cy="365125"/>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6" y="516831"/>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79" y="437315"/>
            <a:ext cx="7275443" cy="5724945"/>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2059037"/>
            <a:ext cx="6188256" cy="2739926"/>
          </a:xfrm>
          <a:prstGeom prst="rect">
            <a:avLst/>
          </a:prstGeom>
        </p:spPr>
      </p:pic>
    </p:spTree>
    <p:extLst>
      <p:ext uri="{BB962C8B-B14F-4D97-AF65-F5344CB8AC3E}">
        <p14:creationId xmlns:p14="http://schemas.microsoft.com/office/powerpoint/2010/main" val="432223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1373246"/>
            <a:ext cx="6188256" cy="2739926"/>
          </a:xfrm>
          <a:prstGeom prst="rect">
            <a:avLst/>
          </a:prstGeom>
        </p:spPr>
      </p:pic>
      <p:sp>
        <p:nvSpPr>
          <p:cNvPr id="3" name="Rectangle 2"/>
          <p:cNvSpPr/>
          <p:nvPr userDrawn="1"/>
        </p:nvSpPr>
        <p:spPr>
          <a:xfrm>
            <a:off x="0" y="6112565"/>
            <a:ext cx="9144000" cy="745435"/>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207994"/>
            <a:ext cx="9144000" cy="577964"/>
          </a:xfrm>
          <a:prstGeom prst="rect">
            <a:avLst/>
          </a:prstGeom>
        </p:spPr>
      </p:pic>
    </p:spTree>
    <p:extLst>
      <p:ext uri="{BB962C8B-B14F-4D97-AF65-F5344CB8AC3E}">
        <p14:creationId xmlns:p14="http://schemas.microsoft.com/office/powerpoint/2010/main" val="159554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245858"/>
            <a:ext cx="621940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646723"/>
            <a:ext cx="835369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6356351"/>
            <a:ext cx="2057400" cy="365125"/>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9/30/2026</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6356351"/>
            <a:ext cx="2057400" cy="365125"/>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10" name="Picture 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BE1D5-333B-7A21-34ED-8B33A301589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02FCEB-75A2-4493-D4FB-D06E0E14658F}"/>
              </a:ext>
            </a:extLst>
          </p:cNvPr>
          <p:cNvSpPr>
            <a:spLocks noGrp="1"/>
          </p:cNvSpPr>
          <p:nvPr>
            <p:ph type="subTitle" idx="1"/>
          </p:nvPr>
        </p:nvSpPr>
        <p:spPr>
          <a:xfrm>
            <a:off x="3966533" y="1100786"/>
            <a:ext cx="4774749" cy="932409"/>
          </a:xfrm>
        </p:spPr>
        <p:txBody>
          <a:bodyPr>
            <a:normAutofit/>
          </a:bodyPr>
          <a:lstStyle/>
          <a:p>
            <a:r>
              <a:rPr lang="en-GB" dirty="0">
                <a:solidFill>
                  <a:schemeClr val="bg1"/>
                </a:solidFill>
              </a:rPr>
              <a:t>Prayer Focus: </a:t>
            </a:r>
          </a:p>
          <a:p>
            <a:r>
              <a:rPr lang="en-GB" dirty="0">
                <a:solidFill>
                  <a:schemeClr val="bg1"/>
                </a:solidFill>
              </a:rPr>
              <a:t>Gorleston Baptist Church</a:t>
            </a:r>
          </a:p>
        </p:txBody>
      </p:sp>
      <p:sp>
        <p:nvSpPr>
          <p:cNvPr id="7" name="Picture Placeholder 1">
            <a:extLst>
              <a:ext uri="{FF2B5EF4-FFF2-40B4-BE49-F238E27FC236}">
                <a16:creationId xmlns:a16="http://schemas.microsoft.com/office/drawing/2014/main" id="{1D48C7D0-BB57-1D37-F535-568DE4200F15}"/>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29C5E8AF-38DF-D66F-C6A2-D83FA54ABA64}"/>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D0EEB0A6-B9DB-4B40-EE2A-A60190737E23}"/>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E3035533-8C67-2A96-4DDC-BDD726A7BD44}"/>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4C8FB125-6961-AD41-F0FA-6071D89A14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2718" y="296093"/>
            <a:ext cx="3151887" cy="2363917"/>
          </a:xfrm>
          <a:prstGeom prst="rect">
            <a:avLst/>
          </a:prstGeom>
        </p:spPr>
      </p:pic>
      <p:sp>
        <p:nvSpPr>
          <p:cNvPr id="2" name="Title 1">
            <a:extLst>
              <a:ext uri="{FF2B5EF4-FFF2-40B4-BE49-F238E27FC236}">
                <a16:creationId xmlns:a16="http://schemas.microsoft.com/office/drawing/2014/main" id="{4C0D59EF-6249-6583-D936-D9FEF7709CCA}"/>
              </a:ext>
            </a:extLst>
          </p:cNvPr>
          <p:cNvSpPr>
            <a:spLocks noGrp="1" noChangeArrowheads="1"/>
          </p:cNvSpPr>
          <p:nvPr>
            <p:ph type="title"/>
          </p:nvPr>
        </p:nvSpPr>
        <p:spPr bwMode="auto">
          <a:xfrm>
            <a:off x="263386" y="2821710"/>
            <a:ext cx="8530167" cy="3195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Aft>
                <a:spcPts val="1200"/>
              </a:spcAft>
              <a:buNone/>
            </a:pP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Gorleston Baptist Church is a down-to-earth, authentic, prayerful Baptist Church that celebrates whole-life discipleship, encourages faith journeys and getting to know Jesus better. They are a growing church family located on the Norfolk coast, south of Great Yarmouth; a seaside town with considerable needs.</a:t>
            </a:r>
            <a:b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b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Mike Flynn, their minister for 6 years, speaks of three areas of church life. Firstly, their important, worship-filled Sunday services with an amazing worship band. Secondly, fellowship with one another, encouraged by Life Groups and supported by well-attended monthly prayer meetings. Thirdly, The Well, their drop-in centre, which is a significant part of their community outreach. Here, you will find breakfasts and the food pantry for people in need, alongside a laundry and showers, which are well used by the local homeless community. Mike believes that all the volunteers are blessed by their service in this place.</a:t>
            </a:r>
            <a:b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b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Looking to the future, they are planning a day of prayer in early November to listen and discern God’s plans for them and their community</a:t>
            </a:r>
            <a:r>
              <a:rPr lang="en-GB" sz="1600" strike="sngStrike"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as they seek to be faithful in their calling in the next phase of their life together.</a:t>
            </a:r>
            <a:endParaRPr kumimoji="0" lang="en-GB" altLang="en-US" sz="1600" b="0" i="0" u="none" strike="noStrike" cap="none" normalizeH="0" baseline="0" dirty="0">
              <a:ln>
                <a:noFill/>
              </a:ln>
              <a:solidFill>
                <a:schemeClr val="accent6"/>
              </a:solidFill>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5938384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58648-C747-3A07-B0C5-744509D9511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434CBB-8492-0A78-8EE3-2ED6DC35B0B0}"/>
              </a:ext>
            </a:extLst>
          </p:cNvPr>
          <p:cNvSpPr>
            <a:spLocks noGrp="1"/>
          </p:cNvSpPr>
          <p:nvPr>
            <p:ph type="subTitle" idx="1"/>
          </p:nvPr>
        </p:nvSpPr>
        <p:spPr>
          <a:xfrm>
            <a:off x="3783205" y="1184376"/>
            <a:ext cx="5097409" cy="859577"/>
          </a:xfrm>
        </p:spPr>
        <p:txBody>
          <a:bodyPr>
            <a:normAutofit/>
          </a:bodyPr>
          <a:lstStyle/>
          <a:p>
            <a:r>
              <a:rPr lang="en-GB" dirty="0">
                <a:solidFill>
                  <a:schemeClr val="bg1"/>
                </a:solidFill>
              </a:rPr>
              <a:t>Prayer Focus: </a:t>
            </a:r>
          </a:p>
          <a:p>
            <a:r>
              <a:rPr lang="en-GB" dirty="0">
                <a:solidFill>
                  <a:schemeClr val="bg1"/>
                </a:solidFill>
              </a:rPr>
              <a:t>Gorleston Baptist Church</a:t>
            </a:r>
          </a:p>
        </p:txBody>
      </p:sp>
      <p:sp>
        <p:nvSpPr>
          <p:cNvPr id="7" name="Picture Placeholder 1">
            <a:extLst>
              <a:ext uri="{FF2B5EF4-FFF2-40B4-BE49-F238E27FC236}">
                <a16:creationId xmlns:a16="http://schemas.microsoft.com/office/drawing/2014/main" id="{8C89023D-81B2-7D57-E8A8-301A19134FB0}"/>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0EBCD48A-76FA-C466-3FCD-901BA44753A6}"/>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10237471-F27E-0B28-6058-D699CAF7B10B}"/>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A7312119-66AC-6193-7379-AE364EEA161C}"/>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FD6958BA-3C16-30A8-9F04-C4766CA95E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2718" y="296093"/>
            <a:ext cx="3151887" cy="2363917"/>
          </a:xfrm>
          <a:prstGeom prst="rect">
            <a:avLst/>
          </a:prstGeom>
        </p:spPr>
      </p:pic>
      <p:sp>
        <p:nvSpPr>
          <p:cNvPr id="2" name="Title 1">
            <a:extLst>
              <a:ext uri="{FF2B5EF4-FFF2-40B4-BE49-F238E27FC236}">
                <a16:creationId xmlns:a16="http://schemas.microsoft.com/office/drawing/2014/main" id="{A430A806-4331-A9AA-8A0E-AAFD44195846}"/>
              </a:ext>
            </a:extLst>
          </p:cNvPr>
          <p:cNvSpPr>
            <a:spLocks noGrp="1" noChangeArrowheads="1"/>
          </p:cNvSpPr>
          <p:nvPr>
            <p:ph type="title"/>
          </p:nvPr>
        </p:nvSpPr>
        <p:spPr bwMode="auto">
          <a:xfrm>
            <a:off x="298175" y="3246819"/>
            <a:ext cx="8443107" cy="2642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Aft>
                <a:spcPts val="1200"/>
              </a:spcAft>
            </a:pP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Prayer Points</a:t>
            </a:r>
            <a:b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br>
            <a:b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b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That they may hear God’s voice clearly as they look to the future.</a:t>
            </a:r>
            <a:b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b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To continue to maintain the good relations they enjoy with other local churches.</a:t>
            </a:r>
            <a:b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b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That their awareness of the needs of the community is focused on what GBC needs to do, so they serve well.</a:t>
            </a:r>
            <a:b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br>
            <a:r>
              <a:rPr lang="en-GB" sz="1600" kern="1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For God’s love in Jesus to be made known in Gorleston and beyond.</a:t>
            </a:r>
            <a:b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a:t>
            </a:r>
            <a:b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b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endPar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9391702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C1270B-F9BE-4358-B803-8ED47A5AEC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EAE63E-C9A9-479A-859E-3B1098716848}">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3.xml><?xml version="1.0" encoding="utf-8"?>
<ds:datastoreItem xmlns:ds="http://schemas.openxmlformats.org/officeDocument/2006/customXml" ds:itemID="{1EC83D7B-BEF7-4A37-99E2-00B26BAD38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EBA Prayer Focus Slides Arial Template</Template>
  <TotalTime>16</TotalTime>
  <Words>303</Words>
  <Application>Microsoft Office PowerPoint</Application>
  <PresentationFormat>On-screen Show (4:3)</PresentationFormat>
  <Paragraphs>8</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EBA Prayer Focus Slides Arial Template</vt:lpstr>
      <vt:lpstr>Gorleston Baptist Church is a down-to-earth, authentic, prayerful Baptist Church that celebrates whole-life discipleship, encourages faith journeys and getting to know Jesus better. They are a growing church family located on the Norfolk coast, south of Great Yarmouth; a seaside town with considerable needs. Mike Flynn, their minister for 6 years, speaks of three areas of church life. Firstly, their important, worship-filled Sunday services with an amazing worship band. Secondly, fellowship with one another, encouraged by Life Groups and supported by well-attended monthly prayer meetings. Thirdly, The Well, their drop-in centre, which is a significant part of their community outreach. Here, you will find breakfasts and the food pantry for people in need, alongside a laundry and showers, which are well used by the local homeless community. Mike believes that all the volunteers are blessed by their service in this place. Looking to the future, they are planning a day of prayer in early November to listen and discern God’s plans for them and their community as they seek to be faithful in their calling in the next phase of their life together.</vt:lpstr>
      <vt:lpstr>Prayer Points  That they may hear God’s voice clearly as they look to the future. To continue to maintain the good relations they enjoy with other local churches. That their awareness of the needs of the community is focused on what GBC needs to do, so they serve well. For God’s love in Jesus to be made known in Gorleston and beyond.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Elmswell Baptist Church is a small congregation of mainly retired people situated in an expanding village in central Suffolk. The lay pastor is Stephen Spurgeon.</dc:title>
  <dc:creator>andrew</dc:creator>
  <cp:lastModifiedBy>EBA Secretary</cp:lastModifiedBy>
  <cp:revision>227</cp:revision>
  <cp:lastPrinted>2017-08-23T11:19:32Z</cp:lastPrinted>
  <dcterms:created xsi:type="dcterms:W3CDTF">2017-09-14T21:39:22Z</dcterms:created>
  <dcterms:modified xsi:type="dcterms:W3CDTF">2026-09-30T12:59:05Z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