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7"/>
  </p:notesMasterIdLst>
  <p:handoutMasterIdLst>
    <p:handoutMasterId r:id="rId8"/>
  </p:handoutMasterIdLst>
  <p:sldIdLst>
    <p:sldId id="488" r:id="rId5"/>
    <p:sldId id="489" r:id="rId6"/>
  </p:sldIdLst>
  <p:sldSz cx="9144000" cy="5143500" type="screen16x9"/>
  <p:notesSz cx="7099300" cy="102346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B87B4C6-21A3-41EC-A9E3-A296362F6D9B}">
          <p14:sldIdLst>
            <p14:sldId id="488"/>
            <p14:sldId id="48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3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wade@blueyonder.co.uk" initials="a" lastIdx="2" clrIdx="0">
    <p:extLst>
      <p:ext uri="{19B8F6BF-5375-455C-9EA6-DF929625EA0E}">
        <p15:presenceInfo xmlns:p15="http://schemas.microsoft.com/office/powerpoint/2012/main" userId="c87f5fd422b648eb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D3D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6C89AE-D241-4190-A6F6-57492C5B96D0}" v="3" dt="2026-09-23T13:03:15.3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02" autoAdjust="0"/>
    <p:restoredTop sz="85850" autoAdjust="0"/>
  </p:normalViewPr>
  <p:slideViewPr>
    <p:cSldViewPr snapToGrid="0" showGuides="1">
      <p:cViewPr varScale="1">
        <p:scale>
          <a:sx n="90" d="100"/>
          <a:sy n="90" d="100"/>
        </p:scale>
        <p:origin x="53" y="326"/>
      </p:cViewPr>
      <p:guideLst>
        <p:guide orient="horz" pos="216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812"/>
    </p:cViewPr>
  </p:sorterViewPr>
  <p:notesViewPr>
    <p:cSldViewPr snapToGrid="0">
      <p:cViewPr varScale="1">
        <p:scale>
          <a:sx n="80" d="100"/>
          <a:sy n="80" d="100"/>
        </p:scale>
        <p:origin x="-3906" y="-84"/>
      </p:cViewPr>
      <p:guideLst>
        <p:guide orient="horz" pos="3223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BA Secretary" userId="01831914-a541-4f96-8eda-00003fe7c889" providerId="ADAL" clId="{C839A4B8-01FA-4057-9187-2A33AAD32F05}"/>
    <pc:docChg chg="custSel modSld">
      <pc:chgData name="EBA Secretary" userId="01831914-a541-4f96-8eda-00003fe7c889" providerId="ADAL" clId="{C839A4B8-01FA-4057-9187-2A33AAD32F05}" dt="2026-09-23T13:04:27.067" v="115" actId="1076"/>
      <pc:docMkLst>
        <pc:docMk/>
      </pc:docMkLst>
      <pc:sldChg chg="delSp modSp mod">
        <pc:chgData name="EBA Secretary" userId="01831914-a541-4f96-8eda-00003fe7c889" providerId="ADAL" clId="{C839A4B8-01FA-4057-9187-2A33AAD32F05}" dt="2026-09-23T13:02:28.033" v="69" actId="1076"/>
        <pc:sldMkLst>
          <pc:docMk/>
          <pc:sldMk cId="3073443205" sldId="488"/>
        </pc:sldMkLst>
        <pc:spChg chg="del mod">
          <ac:chgData name="EBA Secretary" userId="01831914-a541-4f96-8eda-00003fe7c889" providerId="ADAL" clId="{C839A4B8-01FA-4057-9187-2A33AAD32F05}" dt="2026-09-23T13:01:05.508" v="55" actId="478"/>
          <ac:spMkLst>
            <pc:docMk/>
            <pc:sldMk cId="3073443205" sldId="488"/>
            <ac:spMk id="2" creationId="{C13DCFC1-ECA5-6B95-46FC-8A9E0CE2985A}"/>
          </ac:spMkLst>
        </pc:spChg>
        <pc:spChg chg="mod">
          <ac:chgData name="EBA Secretary" userId="01831914-a541-4f96-8eda-00003fe7c889" providerId="ADAL" clId="{C839A4B8-01FA-4057-9187-2A33AAD32F05}" dt="2026-09-23T13:00:36.464" v="52" actId="404"/>
          <ac:spMkLst>
            <pc:docMk/>
            <pc:sldMk cId="3073443205" sldId="488"/>
            <ac:spMk id="3" creationId="{89F9725F-C97F-AD97-9D17-B3FD9CC8883B}"/>
          </ac:spMkLst>
        </pc:spChg>
        <pc:spChg chg="mod">
          <ac:chgData name="EBA Secretary" userId="01831914-a541-4f96-8eda-00003fe7c889" providerId="ADAL" clId="{C839A4B8-01FA-4057-9187-2A33AAD32F05}" dt="2026-09-23T13:02:28.033" v="69" actId="1076"/>
          <ac:spMkLst>
            <pc:docMk/>
            <pc:sldMk cId="3073443205" sldId="488"/>
            <ac:spMk id="4" creationId="{7533F58F-0D73-0A89-5521-1C5B319C3AA8}"/>
          </ac:spMkLst>
        </pc:spChg>
        <pc:picChg chg="mod">
          <ac:chgData name="EBA Secretary" userId="01831914-a541-4f96-8eda-00003fe7c889" providerId="ADAL" clId="{C839A4B8-01FA-4057-9187-2A33AAD32F05}" dt="2026-09-23T13:02:24.738" v="68" actId="1076"/>
          <ac:picMkLst>
            <pc:docMk/>
            <pc:sldMk cId="3073443205" sldId="488"/>
            <ac:picMk id="6" creationId="{64C43C3A-2BDB-22CA-F255-7648FAE35F3A}"/>
          </ac:picMkLst>
        </pc:picChg>
      </pc:sldChg>
      <pc:sldChg chg="modSp mod">
        <pc:chgData name="EBA Secretary" userId="01831914-a541-4f96-8eda-00003fe7c889" providerId="ADAL" clId="{C839A4B8-01FA-4057-9187-2A33AAD32F05}" dt="2026-09-23T13:04:27.067" v="115" actId="1076"/>
        <pc:sldMkLst>
          <pc:docMk/>
          <pc:sldMk cId="1168642710" sldId="489"/>
        </pc:sldMkLst>
        <pc:spChg chg="mod">
          <ac:chgData name="EBA Secretary" userId="01831914-a541-4f96-8eda-00003fe7c889" providerId="ADAL" clId="{C839A4B8-01FA-4057-9187-2A33AAD32F05}" dt="2026-09-23T13:04:27.067" v="115" actId="1076"/>
          <ac:spMkLst>
            <pc:docMk/>
            <pc:sldMk cId="1168642710" sldId="489"/>
            <ac:spMk id="2" creationId="{A862909C-7F9E-95A9-9487-C62F95D7AE4D}"/>
          </ac:spMkLst>
        </pc:spChg>
        <pc:spChg chg="mod">
          <ac:chgData name="EBA Secretary" userId="01831914-a541-4f96-8eda-00003fe7c889" providerId="ADAL" clId="{C839A4B8-01FA-4057-9187-2A33AAD32F05}" dt="2026-09-23T13:03:08.301" v="106" actId="1076"/>
          <ac:spMkLst>
            <pc:docMk/>
            <pc:sldMk cId="1168642710" sldId="489"/>
            <ac:spMk id="3" creationId="{91F7A178-1B6A-B349-E855-9C99B52766A9}"/>
          </ac:spMkLst>
        </pc:spChg>
        <pc:picChg chg="mod">
          <ac:chgData name="EBA Secretary" userId="01831914-a541-4f96-8eda-00003fe7c889" providerId="ADAL" clId="{C839A4B8-01FA-4057-9187-2A33AAD32F05}" dt="2026-09-23T13:04:22.268" v="114" actId="1076"/>
          <ac:picMkLst>
            <pc:docMk/>
            <pc:sldMk cId="1168642710" sldId="489"/>
            <ac:picMk id="6" creationId="{33CC0E21-00DD-B127-F4E2-C798E5BA30D8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0FAF11-B041-491D-84A9-C4F76C39686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98E343-5F82-4641-9F1D-769DED5A5AA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2355D3-2135-4A74-8075-BC6DF9B460BF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C415CB9-BE82-488B-A815-B01D14451D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2CF3-5E8F-4357-8E25-FC1763BD30A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0B93C27-3F91-4430-B94C-DDC1BAA038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61494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22C5EC86-FAC9-410C-9BDE-956EA9C802BC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7247E48A-B93D-4429-9AAD-6D160EA7DB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0AB72-CFDA-4584-B5F6-E7C894424F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C83AF4-9F6E-9327-5BA2-896D3087C8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B09519-2995-0743-F7E4-E5D5D4038E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13B496-6596-7BEC-0F1A-4D323FDD0B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285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4F803-CF84-6151-0BC7-97C73F64B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7BD306-CEBE-9F75-FC5A-B066AEA1E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016EC6-5002-186C-7C13-4B9B75B4F8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B14E61-5BE3-C507-EBFF-92D3555FBB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47E48A-B93D-4429-9AAD-6D160EA7DBA7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1197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688" y="3348021"/>
            <a:ext cx="8348869" cy="895988"/>
          </a:xfrm>
        </p:spPr>
        <p:txBody>
          <a:bodyPr wrap="none" anchor="t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00" b="0" kern="1200" dirty="0">
                <a:solidFill>
                  <a:srgbClr val="3D3D3C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7686" y="2872409"/>
            <a:ext cx="8348869" cy="46389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11664F0-4563-4CBA-A6FA-DD2AEB7A5845}" type="datetime1">
              <a:rPr lang="en-US" smtClean="0"/>
              <a:t>9/23/2026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958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80176" y="162031"/>
            <a:ext cx="6219408" cy="994172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2745" y="1235042"/>
            <a:ext cx="835369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E337A1B-CBE0-46EA-A71E-8E715F7007B1}" type="datetime1">
              <a:rPr lang="en-US" smtClean="0"/>
              <a:t>9/23/2026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7D194DFD-B235-4DCD-A12E-3D2FCC86B21A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7074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377687" y="3348021"/>
            <a:ext cx="8348870" cy="917698"/>
          </a:xfrm>
        </p:spPr>
        <p:txBody>
          <a:bodyPr wrap="none" anchor="t">
            <a:normAutofit/>
          </a:bodyPr>
          <a:lstStyle>
            <a:lvl1pPr algn="l">
              <a:defRPr sz="4200" b="0" spc="-225">
                <a:solidFill>
                  <a:srgbClr val="3D3D3C"/>
                </a:solidFill>
                <a:effectLst/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377687" y="2872409"/>
            <a:ext cx="8348870" cy="474594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162092E-3F2F-44A3-A6A9-A1C0D15FA81F}" type="datetime1">
              <a:rPr lang="en-US" smtClean="0"/>
              <a:t>9/23/2026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485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0115" y="184394"/>
            <a:ext cx="621940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2745" y="1369218"/>
            <a:ext cx="4128578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0795" y="1369218"/>
            <a:ext cx="4135762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B5D60A-0BB5-41B8-9502-D2606D9A91BE}" type="datetime1">
              <a:rPr lang="en-US" smtClean="0"/>
              <a:t>9/23/2026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511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5" y="184394"/>
            <a:ext cx="6261652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3" y="1171421"/>
            <a:ext cx="4047927" cy="617934"/>
          </a:xfrm>
        </p:spPr>
        <p:txBody>
          <a:bodyPr anchor="b">
            <a:normAutofit/>
          </a:bodyPr>
          <a:lstStyle>
            <a:lvl1pPr marL="0" indent="0">
              <a:buNone/>
              <a:defRPr sz="2400" b="1">
                <a:solidFill>
                  <a:srgbClr val="3D3D3C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683" y="1789355"/>
            <a:ext cx="4047927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90185" y="1171421"/>
            <a:ext cx="4056250" cy="61793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1">
                <a:solidFill>
                  <a:srgbClr val="3D3D3C"/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90185" y="1789355"/>
            <a:ext cx="405625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402332-ED9C-4E44-8BDC-FDC2196864A7}" type="datetime1">
              <a:rPr lang="en-US" smtClean="0"/>
              <a:t>9/23/2026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976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7749" y="387624"/>
            <a:ext cx="6221895" cy="588896"/>
          </a:xfrm>
        </p:spPr>
        <p:txBody>
          <a:bodyPr anchor="t" anchorCtr="0">
            <a:normAutofit/>
          </a:bodyPr>
          <a:lstStyle>
            <a:lvl1pPr algn="l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1EC06F-19BF-4C31-8E25-977409355A5E}" type="datetime1">
              <a:rPr lang="en-US" smtClean="0"/>
              <a:t>9/23/2026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86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A9AD27F-BFEF-4636-92C8-76AE31339A19}" type="datetime1">
              <a:rPr lang="en-US" smtClean="0"/>
              <a:t>9/23/2026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9BC2D040-2D5F-40EB-B6C8-5D6F836E7514}" type="slidenum">
              <a:rPr lang="en-GB" altLang="en-US" smtClean="0"/>
              <a:pPr/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927378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 noChangeAspect="1"/>
          </p:cNvSpPr>
          <p:nvPr>
            <p:ph type="pic" idx="15" hasCustomPrompt="1"/>
          </p:nvPr>
        </p:nvSpPr>
        <p:spPr>
          <a:xfrm>
            <a:off x="402718" y="232747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 dirty="0"/>
              <a:t>Click icon to add picture from Prayer Focus church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17443" y="2842591"/>
            <a:ext cx="8348870" cy="474594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1">
                <a:solidFill>
                  <a:srgbClr val="3D3D3C"/>
                </a:solidFill>
                <a:latin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Prayer Focus: Click to edit name of church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556591" y="3324641"/>
            <a:ext cx="8219661" cy="1326872"/>
          </a:xfrm>
        </p:spPr>
        <p:txBody>
          <a:bodyPr anchor="t" anchorCtr="0">
            <a:noAutofit/>
          </a:bodyPr>
          <a:lstStyle>
            <a:lvl1pPr algn="l"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prayer point(s)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8281"/>
            <a:ext cx="9144000" cy="577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4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57810" y="162031"/>
            <a:ext cx="630140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99064" y="3223127"/>
            <a:ext cx="220503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99064" y="1692265"/>
            <a:ext cx="2205038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99064" y="3655325"/>
            <a:ext cx="220503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748" y="3223127"/>
            <a:ext cx="2197894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26747" y="1692265"/>
            <a:ext cx="2197894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5734" y="3655324"/>
            <a:ext cx="2200805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53243" y="3223127"/>
            <a:ext cx="2199085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rgbClr val="3D3D3C"/>
                </a:solidFill>
                <a:effectLst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53242" y="1692265"/>
            <a:ext cx="2199085" cy="1143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effectLst/>
              </a:defRPr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53148" y="3655322"/>
            <a:ext cx="2201998" cy="49439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4ED95A0-587E-44C4-8551-E475C85EC0D1}" type="datetime1">
              <a:rPr lang="en-US" smtClean="0"/>
              <a:t>9/23/2026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71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516217" y="4029912"/>
            <a:ext cx="2399435" cy="274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962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205979"/>
            <a:ext cx="8418443" cy="4363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9/23/2026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952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ust body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870" y="1091443"/>
            <a:ext cx="8418443" cy="674031"/>
          </a:xfrm>
        </p:spPr>
        <p:txBody>
          <a:bodyPr anchor="t" anchorCtr="0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E42A-0676-4517-9366-E955CB8CEB05}" type="datetime1">
              <a:rPr lang="en-US" smtClean="0">
                <a:solidFill>
                  <a:srgbClr val="000000">
                    <a:tint val="75000"/>
                  </a:srgbClr>
                </a:solidFill>
              </a:rPr>
              <a:t>9/23/2026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8730" y="4767264"/>
            <a:ext cx="2057400" cy="273844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F7FE0-638E-4F96-981B-CE47DB4E6266}" type="slidenum">
              <a:rPr lang="en-GB">
                <a:solidFill>
                  <a:srgbClr val="000000">
                    <a:tint val="75000"/>
                  </a:srgbClr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118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ngs Cent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4725786"/>
            <a:ext cx="9144000" cy="417714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567" y="387624"/>
            <a:ext cx="8348869" cy="674031"/>
          </a:xfrm>
        </p:spPr>
        <p:txBody>
          <a:bodyPr anchor="t" anchorCtr="0">
            <a:spAutoFit/>
          </a:bodyPr>
          <a:lstStyle>
            <a:lvl1pPr algn="ctr">
              <a:defRPr lang="en-US" sz="4200" b="0" kern="1200" dirty="0" smtClean="0">
                <a:ln w="6350">
                  <a:noFill/>
                </a:ln>
                <a:solidFill>
                  <a:srgbClr val="3D3D3C"/>
                </a:solidFill>
                <a:effectLst>
                  <a:glow>
                    <a:schemeClr val="bg1"/>
                  </a:glow>
                </a:effectLst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534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No Bas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934280" y="327987"/>
            <a:ext cx="7275443" cy="429370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GB" sz="4200" dirty="0">
              <a:solidFill>
                <a:srgbClr val="3D3D3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2617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72" y="1264756"/>
            <a:ext cx="5544656" cy="24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223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4584424"/>
            <a:ext cx="9144000" cy="559076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8708"/>
            <a:ext cx="9144000" cy="5779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672" y="906952"/>
            <a:ext cx="5544656" cy="2454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5542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wmf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725786"/>
            <a:ext cx="9144000" cy="417714"/>
          </a:xfrm>
          <a:prstGeom prst="rect">
            <a:avLst/>
          </a:prstGeom>
          <a:solidFill>
            <a:srgbClr val="3D3D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0115" y="184394"/>
            <a:ext cx="6219408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684" y="1235042"/>
            <a:ext cx="835369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0114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DD79EEF-EDA5-4B0F-95F6-036D878614DA}" type="datetime1">
              <a:rPr lang="en-US" smtClean="0"/>
              <a:pPr/>
              <a:t>9/23/2026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98974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8469DAC7-2BB9-4049-AE2F-D750F07B8F8C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877" y="197376"/>
            <a:ext cx="2023497" cy="895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290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709" r:id="rId8"/>
    <p:sldLayoutId id="2147483699" r:id="rId9"/>
    <p:sldLayoutId id="2147483702" r:id="rId10"/>
    <p:sldLayoutId id="2147483703" r:id="rId11"/>
    <p:sldLayoutId id="2147483708" r:id="rId12"/>
    <p:sldLayoutId id="2147483707" r:id="rId13"/>
    <p:sldLayoutId id="2147483706" r:id="rId14"/>
    <p:sldLayoutId id="2147483704" r:id="rId15"/>
    <p:sldLayoutId id="2147483705" r:id="rId16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200" b="0" kern="1200">
          <a:solidFill>
            <a:srgbClr val="3D3D3C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2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8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4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solidFill>
            <a:srgbClr val="3D3D3C"/>
          </a:solidFill>
          <a:latin typeface="Arial" panose="020B060402020202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6E828-A540-7537-D3A8-EA6BCBB7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89F9725F-C97F-AD97-9D17-B3FD9CC888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0098" y="1318325"/>
            <a:ext cx="8559182" cy="348536"/>
          </a:xfrm>
        </p:spPr>
        <p:txBody>
          <a:bodyPr>
            <a:noAutofit/>
          </a:bodyPr>
          <a:lstStyle/>
          <a:p>
            <a:r>
              <a:rPr lang="en-GB" sz="2000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sz="2000" dirty="0">
                <a:solidFill>
                  <a:schemeClr val="bg1"/>
                </a:solidFill>
              </a:rPr>
              <a:t>Fulmerston Community Church, Thetford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33F58F-0D73-0A89-5521-1C5B319C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20" y="2001750"/>
            <a:ext cx="8851194" cy="1335055"/>
          </a:xfrm>
        </p:spPr>
        <p:txBody>
          <a:bodyPr/>
          <a:lstStyle/>
          <a:p>
            <a:pPr>
              <a:lnSpc>
                <a:spcPct val="100000"/>
              </a:lnSpc>
              <a:buNone/>
            </a:pP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Fulmerston is a small church located on a London overspill housing estate in Thetford, Norfolk. It has built strong links to the community over many years and seeks to be a warm, welcoming and real presence.</a:t>
            </a:r>
            <a:b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Church is active and busy. As well as Sunday morning services and children’s group, it has a variety of weekly and fortnightly activities, including a “craft buddies” group, “chat &amp; chill” coffee morning, a “meeting place” social group for older people. They host an exercise class run by a local charity and other community groups make use of their building, including as a polling station. A  “house group” meets fortnightly for fellowship, to learn from the Bible and pray together.</a:t>
            </a:r>
            <a:b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Church is in good spirits. In the last 3-4 years, after a long period of no numerical growth, they have been greatly encouraged by a significant number of new people and by 3 baptisms. They give thanks for the Lord’s faithfulness and pray that the Lord will continue to bless them. </a:t>
            </a:r>
            <a:endParaRPr lang="en-GB" sz="160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66E86D58-9EB0-A6F7-7B54-C863724E7F0D}"/>
              </a:ext>
            </a:extLst>
          </p:cNvPr>
          <p:cNvSpPr txBox="1">
            <a:spLocks/>
          </p:cNvSpPr>
          <p:nvPr/>
        </p:nvSpPr>
        <p:spPr>
          <a:xfrm>
            <a:off x="175290" y="-481219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ED53963D-A492-BE5E-CE47-D58B598648A8}"/>
              </a:ext>
            </a:extLst>
          </p:cNvPr>
          <p:cNvSpPr txBox="1">
            <a:spLocks/>
          </p:cNvSpPr>
          <p:nvPr/>
        </p:nvSpPr>
        <p:spPr>
          <a:xfrm>
            <a:off x="175290" y="3295473"/>
            <a:ext cx="8998854" cy="14248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en-GB" sz="1800" dirty="0">
              <a:solidFill>
                <a:srgbClr val="0000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E62A1B6-A5D9-C365-893A-FA0DB1723D24}"/>
              </a:ext>
            </a:extLst>
          </p:cNvPr>
          <p:cNvSpPr txBox="1"/>
          <p:nvPr/>
        </p:nvSpPr>
        <p:spPr>
          <a:xfrm rot="10800000" flipV="1">
            <a:off x="555118" y="5558152"/>
            <a:ext cx="8918346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GB" sz="1800" dirty="0">
              <a:solidFill>
                <a:srgbClr val="111111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>
              <a:spcAft>
                <a:spcPts val="400"/>
              </a:spcAft>
            </a:pPr>
            <a:endParaRPr lang="en-GB" sz="1800" dirty="0">
              <a:effectLst/>
              <a:latin typeface="Arial" panose="020B0604020202020204" pitchFamily="34" charset="0"/>
              <a:ea typeface="Arial Unicode M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64C43C3A-2BDB-22CA-F255-7648FAE35F3A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18" b="11118"/>
          <a:stretch/>
        </p:blipFill>
        <p:spPr>
          <a:xfrm>
            <a:off x="358520" y="178409"/>
            <a:ext cx="3401578" cy="1763236"/>
          </a:xfrm>
        </p:spPr>
      </p:pic>
    </p:spTree>
    <p:extLst>
      <p:ext uri="{BB962C8B-B14F-4D97-AF65-F5344CB8AC3E}">
        <p14:creationId xmlns:p14="http://schemas.microsoft.com/office/powerpoint/2010/main" val="307344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F99BE7-2D47-250E-9C31-1A81F96E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1F7A178-1B6A-B349-E855-9C99B52766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60098" y="1318325"/>
            <a:ext cx="8559182" cy="348536"/>
          </a:xfrm>
        </p:spPr>
        <p:txBody>
          <a:bodyPr>
            <a:normAutofit fontScale="25000" lnSpcReduction="20000"/>
          </a:bodyPr>
          <a:lstStyle/>
          <a:p>
            <a:r>
              <a:rPr lang="en-GB" sz="8800" dirty="0">
                <a:solidFill>
                  <a:schemeClr val="bg1"/>
                </a:solidFill>
              </a:rPr>
              <a:t>Prayer Focus: </a:t>
            </a:r>
          </a:p>
          <a:p>
            <a:r>
              <a:rPr lang="en-GB" sz="8800" dirty="0">
                <a:solidFill>
                  <a:schemeClr val="bg1"/>
                </a:solidFill>
              </a:rPr>
              <a:t>Fulmerston Community Church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EE02D37-D772-0405-2230-2E84079768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19" y="2693320"/>
            <a:ext cx="8761588" cy="1335055"/>
          </a:xfrm>
        </p:spPr>
        <p:txBody>
          <a:bodyPr/>
          <a:lstStyle/>
          <a:p>
            <a:pPr>
              <a:spcAft>
                <a:spcPts val="400"/>
              </a:spcAft>
            </a:pPr>
            <a:br>
              <a:rPr lang="en-GB" sz="18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</a:br>
            <a:endParaRPr lang="en-GB" sz="1800" dirty="0">
              <a:solidFill>
                <a:srgbClr val="000000"/>
              </a:solidFill>
              <a:effectLst/>
              <a:latin typeface="Aptos" panose="020B00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7" name="Picture Placeholder 1">
            <a:extLst>
              <a:ext uri="{FF2B5EF4-FFF2-40B4-BE49-F238E27FC236}">
                <a16:creationId xmlns:a16="http://schemas.microsoft.com/office/drawing/2014/main" id="{BC65864C-C05F-BB93-7D0C-EFE3359F0484}"/>
              </a:ext>
            </a:extLst>
          </p:cNvPr>
          <p:cNvSpPr txBox="1">
            <a:spLocks/>
          </p:cNvSpPr>
          <p:nvPr/>
        </p:nvSpPr>
        <p:spPr>
          <a:xfrm>
            <a:off x="175290" y="-481219"/>
            <a:ext cx="5352040" cy="2774275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endParaRPr lang="en-GB" dirty="0"/>
          </a:p>
        </p:txBody>
      </p:sp>
      <p:sp>
        <p:nvSpPr>
          <p:cNvPr id="16" name="Title 3">
            <a:extLst>
              <a:ext uri="{FF2B5EF4-FFF2-40B4-BE49-F238E27FC236}">
                <a16:creationId xmlns:a16="http://schemas.microsoft.com/office/drawing/2014/main" id="{06C3EF6C-41B7-DF08-5CD4-3D3E86855111}"/>
              </a:ext>
            </a:extLst>
          </p:cNvPr>
          <p:cNvSpPr txBox="1">
            <a:spLocks/>
          </p:cNvSpPr>
          <p:nvPr/>
        </p:nvSpPr>
        <p:spPr>
          <a:xfrm>
            <a:off x="175290" y="3295473"/>
            <a:ext cx="8998854" cy="1424808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lnSpc>
                <a:spcPct val="100000"/>
              </a:lnSpc>
            </a:pPr>
            <a:endParaRPr lang="en-GB" sz="1800" dirty="0">
              <a:solidFill>
                <a:srgbClr val="00000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9936744-A6D0-A1C8-21CD-5B09106FEAC7}"/>
              </a:ext>
            </a:extLst>
          </p:cNvPr>
          <p:cNvSpPr txBox="1"/>
          <p:nvPr/>
        </p:nvSpPr>
        <p:spPr>
          <a:xfrm rot="10800000" flipV="1">
            <a:off x="555118" y="5558152"/>
            <a:ext cx="8918346" cy="6976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endParaRPr lang="en-GB" sz="1800" dirty="0">
              <a:solidFill>
                <a:srgbClr val="111111"/>
              </a:solidFill>
              <a:effectLst/>
              <a:latin typeface="Calibri" panose="020F0502020204030204" pitchFamily="34" charset="0"/>
              <a:ea typeface="Arial Unicode MS"/>
            </a:endParaRPr>
          </a:p>
          <a:p>
            <a:pPr>
              <a:spcAft>
                <a:spcPts val="400"/>
              </a:spcAft>
            </a:pPr>
            <a:endParaRPr lang="en-GB" sz="1800" dirty="0">
              <a:effectLst/>
              <a:latin typeface="Arial" panose="020B0604020202020204" pitchFamily="34" charset="0"/>
              <a:ea typeface="Arial Unicode MS"/>
            </a:endParaRPr>
          </a:p>
        </p:txBody>
      </p:sp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33CC0E21-00DD-B127-F4E2-C798E5BA30D8}"/>
              </a:ext>
            </a:extLst>
          </p:cNvPr>
          <p:cNvPicPr>
            <a:picLocks noGrp="1" noChangeAspect="1"/>
          </p:cNvPicPr>
          <p:nvPr>
            <p:ph type="pic" idx="1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91" b="15491"/>
          <a:stretch/>
        </p:blipFill>
        <p:spPr>
          <a:xfrm>
            <a:off x="358520" y="118946"/>
            <a:ext cx="3401578" cy="1763236"/>
          </a:xfr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A862909C-7F9E-95A9-9487-C62F95D7AE4D}"/>
              </a:ext>
            </a:extLst>
          </p:cNvPr>
          <p:cNvSpPr txBox="1">
            <a:spLocks/>
          </p:cNvSpPr>
          <p:nvPr/>
        </p:nvSpPr>
        <p:spPr>
          <a:xfrm>
            <a:off x="68093" y="1960418"/>
            <a:ext cx="8909577" cy="133505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0" kern="1200" dirty="0">
                <a:solidFill>
                  <a:srgbClr val="3D3D3C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pPr>
              <a:buNone/>
            </a:pP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Prayer points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 for discernment for those new to the Church and the recently baptised. May they discover their gifts and want to use them in building God’s Kingdom.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 people attending the various activities to come to know Jesus personally and grow into His faithful followers.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Ask God to bless and refresh those who have faithfully led activities for many years; to give them energy, compassion and wisdom to build positive relationships with local people.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 for all those in Thetford who are concerned about the proposal to house a significant number of migrants nearby. Ask God to guide all those in national and local government who are considering and deciding upon this issue; may they take time to listen to voices from local communities. And for Tim Lovejoy (</a:t>
            </a:r>
            <a:r>
              <a:rPr lang="en-GB" sz="16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Fulmerston’s</a:t>
            </a:r>
            <a:r>
              <a:rPr lang="en-GB" sz="16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Church &amp; Community Worker) and other local church leaders, seeking to be a positive and unifying influence in the town. May God’s protection and peace be over them all. </a:t>
            </a:r>
          </a:p>
          <a:p>
            <a:pPr>
              <a:lnSpc>
                <a:spcPct val="107000"/>
              </a:lnSpc>
            </a:pPr>
            <a:br>
              <a:rPr lang="en-GB" sz="18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GB" sz="1600" dirty="0">
              <a:solidFill>
                <a:schemeClr val="bg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864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2000">
        <p:fade/>
      </p:transition>
    </mc:Choice>
    <mc:Fallback xmlns="">
      <p:transition spd="med" advClick="0" advTm="12000">
        <p:fade/>
      </p:transition>
    </mc:Fallback>
  </mc:AlternateContent>
</p:sld>
</file>

<file path=ppt/theme/theme1.xml><?xml version="1.0" encoding="utf-8"?>
<a:theme xmlns:a="http://schemas.openxmlformats.org/drawingml/2006/main" name="EBA Prayer Focus Slides Arial 16x9 Templat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EBA Bariol">
      <a:majorFont>
        <a:latin typeface="Bariol"/>
        <a:ea typeface=""/>
        <a:cs typeface=""/>
      </a:majorFont>
      <a:minorFont>
        <a:latin typeface="Bariol"/>
        <a:ea typeface=""/>
        <a:cs typeface="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7b12498-5bef-4fea-b8c1-8ca357f54321" xsi:nil="true"/>
    <lcf76f155ced4ddcb4097134ff3c332f xmlns="a297fd61-6760-45fc-94db-4e77ca9046e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A153A272737D4ABA6FE8CB33847307" ma:contentTypeVersion="19" ma:contentTypeDescription="Create a new document." ma:contentTypeScope="" ma:versionID="3c4a4541055010726caf84d3c20a3dbc">
  <xsd:schema xmlns:xsd="http://www.w3.org/2001/XMLSchema" xmlns:xs="http://www.w3.org/2001/XMLSchema" xmlns:p="http://schemas.microsoft.com/office/2006/metadata/properties" xmlns:ns2="e7b12498-5bef-4fea-b8c1-8ca357f54321" xmlns:ns3="a297fd61-6760-45fc-94db-4e77ca9046e5" targetNamespace="http://schemas.microsoft.com/office/2006/metadata/properties" ma:root="true" ma:fieldsID="0a3198a451bcb088744560df41b15458" ns2:_="" ns3:_="">
    <xsd:import namespace="e7b12498-5bef-4fea-b8c1-8ca357f54321"/>
    <xsd:import namespace="a297fd61-6760-45fc-94db-4e77ca9046e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b12498-5bef-4fea-b8c1-8ca357f5432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3e964f8-25be-4ef8-8e9b-fbf61d831958}" ma:internalName="TaxCatchAll" ma:showField="CatchAllData" ma:web="e7b12498-5bef-4fea-b8c1-8ca357f543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97fd61-6760-45fc-94db-4e77ca9046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67c7431-7644-4b26-b9e8-dd402be1da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44A521-866D-416D-9248-6752A21D874C}">
  <ds:schemaRefs>
    <ds:schemaRef ds:uri="http://schemas.microsoft.com/office/2006/metadata/properties"/>
    <ds:schemaRef ds:uri="http://schemas.microsoft.com/office/infopath/2007/PartnerControls"/>
    <ds:schemaRef ds:uri="e7b12498-5bef-4fea-b8c1-8ca357f54321"/>
    <ds:schemaRef ds:uri="a297fd61-6760-45fc-94db-4e77ca9046e5"/>
  </ds:schemaRefs>
</ds:datastoreItem>
</file>

<file path=customXml/itemProps2.xml><?xml version="1.0" encoding="utf-8"?>
<ds:datastoreItem xmlns:ds="http://schemas.openxmlformats.org/officeDocument/2006/customXml" ds:itemID="{FBDE0391-AB61-4B03-92E1-BD81B73CC9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955276-81A9-4501-AA49-D94E9E0610A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b12498-5bef-4fea-b8c1-8ca357f54321"/>
    <ds:schemaRef ds:uri="a297fd61-6760-45fc-94db-4e77ca904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EBA Prayer Focus Slides Arial 16x9 Template</Template>
  <TotalTime>20</TotalTime>
  <Words>390</Words>
  <Application>Microsoft Office PowerPoint</Application>
  <PresentationFormat>On-screen Show (16:9)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Symbol</vt:lpstr>
      <vt:lpstr>EBA Prayer Focus Slides Arial 16x9 Template</vt:lpstr>
      <vt:lpstr>Fulmerston is a small church located on a London overspill housing estate in Thetford, Norfolk. It has built strong links to the community over many years and seeks to be a warm, welcoming and real presence. The Church is active and busy. As well as Sunday morning services and children’s group, it has a variety of weekly and fortnightly activities, including a “craft buddies” group, “chat &amp; chill” coffee morning, a “meeting place” social group for older people. They host an exercise class run by a local charity and other community groups make use of their building, including as a polling station. A  “house group” meets fortnightly for fellowship, to learn from the Bible and pray together. The Church is in good spirits. In the last 3-4 years, after a long period of no numerical growth, they have been greatly encouraged by a significant number of new people and by 3 baptisms. They give thanks for the Lord’s faithfulness and pray that the Lord will continue to bless them.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Please pray for us as we seek God’s will for our future mission and ministry, and as we develop a planning application to improve our premises to meet our expanding requirements and numbers.</dc:title>
  <dc:creator>David Elcock</dc:creator>
  <cp:lastModifiedBy>EBA Secretary</cp:lastModifiedBy>
  <cp:revision>265</cp:revision>
  <cp:lastPrinted>2017-08-23T11:19:32Z</cp:lastPrinted>
  <dcterms:created xsi:type="dcterms:W3CDTF">2017-09-11T20:05:50Z</dcterms:created>
  <dcterms:modified xsi:type="dcterms:W3CDTF">2026-09-23T13:05:04Z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0x01010050A153A272737D4ABA6FE8CB33847307</vt:lpwstr>
  </property>
  <property fmtid="{D5CDD505-2E9C-101B-9397-08002B2CF9AE}" pid="3" name="MediaServiceImageTags">
    <vt:lpwstr/>
  </property>
</Properties>
</file>