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4" r:id="rId2"/>
    <p:sldId id="485" r:id="rId3"/>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C38BA-2B0C-4738-8F2B-CC2006DC9A30}" v="24" dt="2024-08-12T21:20:32.577"/>
    <p1510:client id="{D726A6AD-CE51-4C92-9729-5FBAA93E53F0}" v="2" dt="2024-08-12T10:13:18.5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70" autoAdjust="0"/>
  </p:normalViewPr>
  <p:slideViewPr>
    <p:cSldViewPr snapToGrid="0" showGuides="1">
      <p:cViewPr varScale="1">
        <p:scale>
          <a:sx n="109" d="100"/>
          <a:sy n="109" d="100"/>
        </p:scale>
        <p:origin x="1256" y="184"/>
      </p:cViewPr>
      <p:guideLst>
        <p:guide orient="horz" pos="2160"/>
        <p:guide pos="2880"/>
      </p:guideLst>
    </p:cSldViewPr>
  </p:slideViewPr>
  <p:outlineViewPr>
    <p:cViewPr>
      <p:scale>
        <a:sx n="33" d="100"/>
        <a:sy n="33" d="100"/>
      </p:scale>
      <p:origin x="0" y="21354"/>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handoutMaster" Target="handoutMasters/handoutMaster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24AC38BA-2B0C-4738-8F2B-CC2006DC9A30}"/>
    <pc:docChg chg="custSel addSld delSld modSld sldOrd">
      <pc:chgData name="Andrew Wade" userId="c87f5fd422b648eb" providerId="LiveId" clId="{24AC38BA-2B0C-4738-8F2B-CC2006DC9A30}" dt="2024-08-12T21:20:32.577" v="74" actId="14100"/>
      <pc:docMkLst>
        <pc:docMk/>
      </pc:docMkLst>
      <pc:sldChg chg="addSp delSp modSp mod ord">
        <pc:chgData name="Andrew Wade" userId="c87f5fd422b648eb" providerId="LiveId" clId="{24AC38BA-2B0C-4738-8F2B-CC2006DC9A30}" dt="2024-08-12T21:20:32.577" v="74" actId="14100"/>
        <pc:sldMkLst>
          <pc:docMk/>
          <pc:sldMk cId="3529937835" sldId="483"/>
        </pc:sldMkLst>
        <pc:spChg chg="add mod">
          <ac:chgData name="Andrew Wade" userId="c87f5fd422b648eb" providerId="LiveId" clId="{24AC38BA-2B0C-4738-8F2B-CC2006DC9A30}" dt="2024-08-12T21:20:32.577" v="74" actId="14100"/>
          <ac:spMkLst>
            <pc:docMk/>
            <pc:sldMk cId="3529937835" sldId="483"/>
            <ac:spMk id="2" creationId="{55537F5B-9222-D443-7268-56A8A013F002}"/>
          </ac:spMkLst>
        </pc:spChg>
        <pc:spChg chg="mod">
          <ac:chgData name="Andrew Wade" userId="c87f5fd422b648eb" providerId="LiveId" clId="{24AC38BA-2B0C-4738-8F2B-CC2006DC9A30}" dt="2024-08-12T17:57:45.659" v="18" actId="6549"/>
          <ac:spMkLst>
            <pc:docMk/>
            <pc:sldMk cId="3529937835" sldId="483"/>
            <ac:spMk id="3" creationId="{FB02FCEB-75A2-4493-D4FB-D06E0E14658F}"/>
          </ac:spMkLst>
        </pc:spChg>
        <pc:spChg chg="del mod">
          <ac:chgData name="Andrew Wade" userId="c87f5fd422b648eb" providerId="LiveId" clId="{24AC38BA-2B0C-4738-8F2B-CC2006DC9A30}" dt="2024-08-12T21:13:45.457" v="65"/>
          <ac:spMkLst>
            <pc:docMk/>
            <pc:sldMk cId="3529937835" sldId="483"/>
            <ac:spMk id="12" creationId="{C9B07F2D-2683-032D-DBE6-30D490DB364D}"/>
          </ac:spMkLst>
        </pc:spChg>
        <pc:picChg chg="add mod">
          <ac:chgData name="Andrew Wade" userId="c87f5fd422b648eb" providerId="LiveId" clId="{24AC38BA-2B0C-4738-8F2B-CC2006DC9A30}" dt="2024-08-12T17:58:51.105" v="34" actId="1076"/>
          <ac:picMkLst>
            <pc:docMk/>
            <pc:sldMk cId="3529937835" sldId="483"/>
            <ac:picMk id="4" creationId="{683B7889-2FB3-A732-0893-9F3B1723BF34}"/>
          </ac:picMkLst>
        </pc:picChg>
        <pc:picChg chg="del">
          <ac:chgData name="Andrew Wade" userId="c87f5fd422b648eb" providerId="LiveId" clId="{24AC38BA-2B0C-4738-8F2B-CC2006DC9A30}" dt="2024-08-12T17:57:35.129" v="0" actId="21"/>
          <ac:picMkLst>
            <pc:docMk/>
            <pc:sldMk cId="3529937835" sldId="483"/>
            <ac:picMk id="5" creationId="{BB2FED88-6032-0041-B0B3-B44DAFDEBA9C}"/>
          </ac:picMkLst>
        </pc:picChg>
      </pc:sldChg>
      <pc:sldChg chg="del">
        <pc:chgData name="Andrew Wade" userId="c87f5fd422b648eb" providerId="LiveId" clId="{24AC38BA-2B0C-4738-8F2B-CC2006DC9A30}" dt="2024-08-12T17:57:56.026" v="20" actId="2696"/>
        <pc:sldMkLst>
          <pc:docMk/>
          <pc:sldMk cId="1372343086" sldId="484"/>
        </pc:sldMkLst>
      </pc:sldChg>
      <pc:sldChg chg="addSp delSp modSp add mod">
        <pc:chgData name="Andrew Wade" userId="c87f5fd422b648eb" providerId="LiveId" clId="{24AC38BA-2B0C-4738-8F2B-CC2006DC9A30}" dt="2024-08-12T21:20:17.268" v="73" actId="1076"/>
        <pc:sldMkLst>
          <pc:docMk/>
          <pc:sldMk cId="3759383840" sldId="484"/>
        </pc:sldMkLst>
        <pc:spChg chg="add mod">
          <ac:chgData name="Andrew Wade" userId="c87f5fd422b648eb" providerId="LiveId" clId="{24AC38BA-2B0C-4738-8F2B-CC2006DC9A30}" dt="2024-08-12T21:13:18.964" v="64" actId="6549"/>
          <ac:spMkLst>
            <pc:docMk/>
            <pc:sldMk cId="3759383840" sldId="484"/>
            <ac:spMk id="2" creationId="{4C0D59EF-6249-6583-D936-D9FEF7709CCA}"/>
          </ac:spMkLst>
        </pc:spChg>
        <pc:spChg chg="mod">
          <ac:chgData name="Andrew Wade" userId="c87f5fd422b648eb" providerId="LiveId" clId="{24AC38BA-2B0C-4738-8F2B-CC2006DC9A30}" dt="2024-08-12T21:20:17.268" v="73" actId="1076"/>
          <ac:spMkLst>
            <pc:docMk/>
            <pc:sldMk cId="3759383840" sldId="484"/>
            <ac:spMk id="3" creationId="{FB02FCEB-75A2-4493-D4FB-D06E0E14658F}"/>
          </ac:spMkLst>
        </pc:spChg>
        <pc:spChg chg="add del mod">
          <ac:chgData name="Andrew Wade" userId="c87f5fd422b648eb" providerId="LiveId" clId="{24AC38BA-2B0C-4738-8F2B-CC2006DC9A30}" dt="2024-08-12T17:59:44.536" v="36" actId="478"/>
          <ac:spMkLst>
            <pc:docMk/>
            <pc:sldMk cId="3759383840" sldId="484"/>
            <ac:spMk id="5" creationId="{8A31759C-45B8-FE17-BA9E-655255EE9345}"/>
          </ac:spMkLst>
        </pc:spChg>
        <pc:spChg chg="add del mod">
          <ac:chgData name="Andrew Wade" userId="c87f5fd422b648eb" providerId="LiveId" clId="{24AC38BA-2B0C-4738-8F2B-CC2006DC9A30}" dt="2024-08-12T21:08:17.360" v="38"/>
          <ac:spMkLst>
            <pc:docMk/>
            <pc:sldMk cId="3759383840" sldId="484"/>
            <ac:spMk id="6" creationId="{70B38260-8906-D2E1-CCC4-6F60FA323104}"/>
          </ac:spMkLst>
        </pc:spChg>
        <pc:spChg chg="del">
          <ac:chgData name="Andrew Wade" userId="c87f5fd422b648eb" providerId="LiveId" clId="{24AC38BA-2B0C-4738-8F2B-CC2006DC9A30}" dt="2024-08-12T17:59:34.663" v="35"/>
          <ac:spMkLst>
            <pc:docMk/>
            <pc:sldMk cId="3759383840" sldId="484"/>
            <ac:spMk id="12" creationId="{C9B07F2D-2683-032D-DBE6-30D490DB364D}"/>
          </ac:spMkLst>
        </pc:spChg>
        <pc:picChg chg="add mod">
          <ac:chgData name="Andrew Wade" userId="c87f5fd422b648eb" providerId="LiveId" clId="{24AC38BA-2B0C-4738-8F2B-CC2006DC9A30}" dt="2024-08-12T17:58:31.875" v="27" actId="1076"/>
          <ac:picMkLst>
            <pc:docMk/>
            <pc:sldMk cId="3759383840" sldId="484"/>
            <ac:picMk id="4" creationId="{4C8FB125-6961-AD41-F0FA-6071D89A148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26/07/2026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26/07/2026</a:t>
            </a:fld>
            <a:endParaRPr lang="en-GB"/>
          </a:p>
        </p:txBody>
      </p:sp>
      <p:sp>
        <p:nvSpPr>
          <p:cNvPr id="4" name="Slide Image Placehold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3D5F8-95C3-8B4E-D65D-B197AAA95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54FA0-355A-616E-342E-808E78684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EEF90-3AC6-7A16-588A-3EF6B91850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0366CF-EF62-D91F-5440-1F8B460EB558}"/>
              </a:ext>
            </a:extLst>
          </p:cNvPr>
          <p:cNvSpPr>
            <a:spLocks noGrp="1"/>
          </p:cNvSpPr>
          <p:nvPr>
            <p:ph type="sldNum" sz="quarter" idx="5"/>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07843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56A8A-26BC-241D-7285-BB2A6BF82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C7609-54F7-EB33-F3FC-84909D4AD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7021C-BE0E-0569-3812-BAB5922ACFD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98F78A-B98C-FEC2-8922-91A90B767095}"/>
              </a:ext>
            </a:extLst>
          </p:cNvPr>
          <p:cNvSpPr>
            <a:spLocks noGrp="1"/>
          </p:cNvSpPr>
          <p:nvPr>
            <p:ph type="sldNum" sz="quarter" idx="5"/>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126200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7" y="4464028"/>
            <a:ext cx="8348869" cy="1194650"/>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3829878"/>
            <a:ext cx="8348869" cy="618523"/>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7/26/26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6" y="5373216"/>
            <a:ext cx="2399435" cy="365792"/>
          </a:xfrm>
          <a:prstGeom prst="rect">
            <a:avLst/>
          </a:prstGeom>
        </p:spPr>
      </p:pic>
    </p:spTree>
    <p:extLst>
      <p:ext uri="{BB962C8B-B14F-4D97-AF65-F5344CB8AC3E}">
        <p14:creationId xmlns:p14="http://schemas.microsoft.com/office/powerpoint/2010/main" val="4241962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74638"/>
            <a:ext cx="8418443" cy="5818187"/>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455256"/>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6356351"/>
            <a:ext cx="2057400" cy="365125"/>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6" y="516831"/>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79" y="437315"/>
            <a:ext cx="7275443" cy="5724945"/>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2059037"/>
            <a:ext cx="6188256" cy="2739926"/>
          </a:xfrm>
          <a:prstGeom prst="rect">
            <a:avLst/>
          </a:prstGeom>
        </p:spPr>
      </p:pic>
    </p:spTree>
    <p:extLst>
      <p:ext uri="{BB962C8B-B14F-4D97-AF65-F5344CB8AC3E}">
        <p14:creationId xmlns:p14="http://schemas.microsoft.com/office/powerpoint/2010/main" val="432223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1373246"/>
            <a:ext cx="6188256" cy="2739926"/>
          </a:xfrm>
          <a:prstGeom prst="rect">
            <a:avLst/>
          </a:prstGeom>
        </p:spPr>
      </p:pic>
      <p:sp>
        <p:nvSpPr>
          <p:cNvPr id="3" name="Rectangle 2"/>
          <p:cNvSpPr/>
          <p:nvPr userDrawn="1"/>
        </p:nvSpPr>
        <p:spPr>
          <a:xfrm>
            <a:off x="0" y="6112565"/>
            <a:ext cx="9144000" cy="745435"/>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207994"/>
            <a:ext cx="9144000" cy="577964"/>
          </a:xfrm>
          <a:prstGeom prst="rect">
            <a:avLst/>
          </a:prstGeom>
        </p:spPr>
      </p:pic>
    </p:spTree>
    <p:extLst>
      <p:ext uri="{BB962C8B-B14F-4D97-AF65-F5344CB8AC3E}">
        <p14:creationId xmlns:p14="http://schemas.microsoft.com/office/powerpoint/2010/main" val="159554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216041"/>
            <a:ext cx="6219408" cy="1325563"/>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646723"/>
            <a:ext cx="835369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4464027"/>
            <a:ext cx="8348870" cy="1223597"/>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3829878"/>
            <a:ext cx="8348870" cy="6327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245858"/>
            <a:ext cx="6219408"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825625"/>
            <a:ext cx="41285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825625"/>
            <a:ext cx="413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7/26/26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245858"/>
            <a:ext cx="626165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561895"/>
            <a:ext cx="4047927" cy="823912"/>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2385807"/>
            <a:ext cx="40479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561895"/>
            <a:ext cx="4056250" cy="823912"/>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2385807"/>
            <a:ext cx="405625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7/26/26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8" y="516831"/>
            <a:ext cx="6221895" cy="785195"/>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7/26/26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310329"/>
            <a:ext cx="5352040" cy="36990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3790122"/>
            <a:ext cx="8348870" cy="632792"/>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4432854"/>
            <a:ext cx="8219661" cy="1769163"/>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287506"/>
            <a:ext cx="9144000" cy="577964"/>
          </a:xfrm>
          <a:prstGeom prst="rect">
            <a:avLst/>
          </a:prstGeom>
        </p:spPr>
      </p:pic>
    </p:spTree>
    <p:extLst>
      <p:ext uri="{BB962C8B-B14F-4D97-AF65-F5344CB8AC3E}">
        <p14:creationId xmlns:p14="http://schemas.microsoft.com/office/powerpoint/2010/main" val="384964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216041"/>
            <a:ext cx="6301408"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245858"/>
            <a:ext cx="6219408"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646723"/>
            <a:ext cx="835369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6356351"/>
            <a:ext cx="2057400" cy="365125"/>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7/26/26</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6356351"/>
            <a:ext cx="2057400" cy="365125"/>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10" name="Picture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BE1D5-333B-7A21-34ED-8B33A30158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02FCEB-75A2-4493-D4FB-D06E0E14658F}"/>
              </a:ext>
            </a:extLst>
          </p:cNvPr>
          <p:cNvSpPr>
            <a:spLocks noGrp="1"/>
          </p:cNvSpPr>
          <p:nvPr>
            <p:ph type="subTitle" idx="1"/>
          </p:nvPr>
        </p:nvSpPr>
        <p:spPr>
          <a:xfrm>
            <a:off x="298174" y="2535380"/>
            <a:ext cx="8443107" cy="377265"/>
          </a:xfrm>
        </p:spPr>
        <p:txBody>
          <a:bodyPr>
            <a:normAutofit fontScale="92500" lnSpcReduction="10000"/>
          </a:bodyPr>
          <a:lstStyle/>
          <a:p>
            <a:r>
              <a:rPr lang="en-GB" dirty="0">
                <a:solidFill>
                  <a:schemeClr val="bg1"/>
                </a:solidFill>
              </a:rPr>
              <a:t>Prayer Focus: Prison Chaplaincy</a:t>
            </a:r>
          </a:p>
        </p:txBody>
      </p:sp>
      <p:sp>
        <p:nvSpPr>
          <p:cNvPr id="7" name="Picture Placeholder 1">
            <a:extLst>
              <a:ext uri="{FF2B5EF4-FFF2-40B4-BE49-F238E27FC236}">
                <a16:creationId xmlns:a16="http://schemas.microsoft.com/office/drawing/2014/main" id="{1D48C7D0-BB57-1D37-F535-568DE4200F15}"/>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29C5E8AF-38DF-D66F-C6A2-D83FA54ABA64}"/>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D0EEB0A6-B9DB-4B40-EE2A-A60190737E23}"/>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E3035533-8C67-2A96-4DDC-BDD726A7BD44}"/>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4C8FB125-6961-AD41-F0FA-6071D89A14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718" y="541364"/>
            <a:ext cx="3151887" cy="1873375"/>
          </a:xfrm>
          <a:prstGeom prst="rect">
            <a:avLst/>
          </a:prstGeom>
        </p:spPr>
      </p:pic>
      <p:sp>
        <p:nvSpPr>
          <p:cNvPr id="2" name="Title 1">
            <a:extLst>
              <a:ext uri="{FF2B5EF4-FFF2-40B4-BE49-F238E27FC236}">
                <a16:creationId xmlns:a16="http://schemas.microsoft.com/office/drawing/2014/main" id="{4C0D59EF-6249-6583-D936-D9FEF7709CCA}"/>
              </a:ext>
            </a:extLst>
          </p:cNvPr>
          <p:cNvSpPr>
            <a:spLocks noGrp="1" noChangeArrowheads="1"/>
          </p:cNvSpPr>
          <p:nvPr>
            <p:ph type="title"/>
          </p:nvPr>
        </p:nvSpPr>
        <p:spPr bwMode="auto">
          <a:xfrm>
            <a:off x="350446" y="2902526"/>
            <a:ext cx="844310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From the beginning of the prison service the church, and now multi- faith provision, has been at the centre of care provided to people detained by the courts. Within the EBA there are a number of prisons; each one is required by law to run a Chaplaincy supporting prisoners of all faiths and none, with daily duties, 365 days a year.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Every day a member of the chaplaincy team meets face to face with every prisoner:</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on arrival. </a:t>
            </a: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C</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haplains meet prisoners at a time of shock, uncertainty, and fear, often not expecting to find themselves in jail and with no idea what to expect next.</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on the segregation wing. Often, the most vulnerable and troubled prisoners may be held in segregated accommodation for their own safety or the safety of others.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in healthcare, where there is a wide range of physical and mental health needs.</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before they leave custody.</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Chaplains also provide support in attending a funeral of a close family member.</a:t>
            </a:r>
          </a:p>
        </p:txBody>
      </p:sp>
    </p:spTree>
    <p:extLst>
      <p:ext uri="{BB962C8B-B14F-4D97-AF65-F5344CB8AC3E}">
        <p14:creationId xmlns:p14="http://schemas.microsoft.com/office/powerpoint/2010/main" val="375938384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58648-C747-3A07-B0C5-744509D951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434CBB-8492-0A78-8EE3-2ED6DC35B0B0}"/>
              </a:ext>
            </a:extLst>
          </p:cNvPr>
          <p:cNvSpPr>
            <a:spLocks noGrp="1"/>
          </p:cNvSpPr>
          <p:nvPr>
            <p:ph type="subTitle" idx="1"/>
          </p:nvPr>
        </p:nvSpPr>
        <p:spPr>
          <a:xfrm>
            <a:off x="298175" y="2841054"/>
            <a:ext cx="8443107" cy="377265"/>
          </a:xfrm>
        </p:spPr>
        <p:txBody>
          <a:bodyPr>
            <a:normAutofit fontScale="92500" lnSpcReduction="10000"/>
          </a:bodyPr>
          <a:lstStyle/>
          <a:p>
            <a:r>
              <a:rPr lang="en-GB" dirty="0">
                <a:solidFill>
                  <a:schemeClr val="bg1"/>
                </a:solidFill>
              </a:rPr>
              <a:t>Prayer Focus: Prison Chaplaincy</a:t>
            </a:r>
          </a:p>
        </p:txBody>
      </p:sp>
      <p:sp>
        <p:nvSpPr>
          <p:cNvPr id="7" name="Picture Placeholder 1">
            <a:extLst>
              <a:ext uri="{FF2B5EF4-FFF2-40B4-BE49-F238E27FC236}">
                <a16:creationId xmlns:a16="http://schemas.microsoft.com/office/drawing/2014/main" id="{8C89023D-81B2-7D57-E8A8-301A19134FB0}"/>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0EBCD48A-76FA-C466-3FCD-901BA44753A6}"/>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10237471-F27E-0B28-6058-D699CAF7B10B}"/>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A7312119-66AC-6193-7379-AE364EEA161C}"/>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FD6958BA-3C16-30A8-9F04-C4766CA95E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718" y="541364"/>
            <a:ext cx="3151887" cy="1873375"/>
          </a:xfrm>
          <a:prstGeom prst="rect">
            <a:avLst/>
          </a:prstGeom>
        </p:spPr>
      </p:pic>
      <p:sp>
        <p:nvSpPr>
          <p:cNvPr id="2" name="Title 1">
            <a:extLst>
              <a:ext uri="{FF2B5EF4-FFF2-40B4-BE49-F238E27FC236}">
                <a16:creationId xmlns:a16="http://schemas.microsoft.com/office/drawing/2014/main" id="{A430A806-4331-A9AA-8A0E-AAFD44195846}"/>
              </a:ext>
            </a:extLst>
          </p:cNvPr>
          <p:cNvSpPr>
            <a:spLocks noGrp="1" noChangeArrowheads="1"/>
          </p:cNvSpPr>
          <p:nvPr>
            <p:ph type="title"/>
          </p:nvPr>
        </p:nvSpPr>
        <p:spPr bwMode="auto">
          <a:xfrm>
            <a:off x="350446" y="3196525"/>
            <a:ext cx="8443107"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On top of this, chaplains provide opportunities for worship and study as well as pastoral care for prisoners and staff of any faith or none. </a:t>
            </a: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C</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haplains journey with prisoners, wondering about faith for the first time as they have more time to think about the important things in life or are rekindling a neglected faith. They share remarkable testimonies, celebrate baptisms and witness spiritual encounters that take us all by surprise. They see prisoners discovering hope, some for the first time in their lives. They see the Holy Spirit bringing transformation to broken and troubled lives. They often think of the truth of John 1:5, ‘The light shines in the darkness and the darkness will not overcome it’.</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You can be part of this too, as we seek to enable ex-prisoners to become part of a faith community on the outside through The Welcome Directory. </a:t>
            </a:r>
          </a:p>
        </p:txBody>
      </p:sp>
    </p:spTree>
    <p:extLst>
      <p:ext uri="{BB962C8B-B14F-4D97-AF65-F5344CB8AC3E}">
        <p14:creationId xmlns:p14="http://schemas.microsoft.com/office/powerpoint/2010/main" val="349391702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Template</Template>
  <TotalTime>18</TotalTime>
  <Words>364</Words>
  <Application>Microsoft Macintosh PowerPoint</Application>
  <PresentationFormat>On-screen Show (4:3)</PresentationFormat>
  <Paragraphs>6</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Template</vt:lpstr>
      <vt:lpstr>From the beginning of the prison service the church, and now multi- faith provision, has been at the centre of care provided to people detained by the courts. Within the EBA there are a number of prisons; each one is required by law to run a Chaplaincy supporting prisoners of all faiths and none, with daily duties, 365 days a year.  Every day a member of the chaplaincy team meets face to face with every prisoner: • on arrival. Chaplains meet prisoners at a time of shock, uncertainty, and fear, often not expecting to find themselves in jail and with no idea what to expect next. • on the segregation wing. Often, the most vulnerable and troubled prisoners may be held in segregated accommodation for their own safety or the safety of others.  • in healthcare, where there is a wide range of physical and mental health needs. • before they leave custody. Chaplains also provide support in attending a funeral of a close family member.</vt:lpstr>
      <vt:lpstr>On top of this, chaplains provide opportunities for worship and study as well as pastoral care for prisoners and staff of any faith or none. Chaplains journey with prisoners, wondering about faith for the first time as they have more time to think about the important things in life or are rekindling a neglected faith. They share remarkable testimonies, celebrate baptisms and witness spiritual encounters that take us all by surprise. They see prisoners discovering hope, some for the first time in their lives. They see the Holy Spirit bringing transformation to broken and troubled lives. They often think of the truth of John 1:5, ‘The light shines in the darkness and the darkness will not overcome it’. You can be part of this too, as we seek to enable ex-prisoners to become part of a faith community on the outside through The Welcome Directory.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Elmswell Baptist Church is a small congregation of mainly retired people situated in an expanding village in central Suffolk. The lay pastor is Stephen Spurgeon.</dc:title>
  <dc:creator>andrew</dc:creator>
  <cp:lastModifiedBy>Eleanor Kelsey</cp:lastModifiedBy>
  <cp:revision>228</cp:revision>
  <cp:lastPrinted>2017-08-23T11:19:32Z</cp:lastPrinted>
  <dcterms:created xsi:type="dcterms:W3CDTF">2017-09-14T21:39:22Z</dcterms:created>
  <dcterms:modified xsi:type="dcterms:W3CDTF">2026-07-26T10:49:24Z</dcterms:modified>
</cp:coreProperties>
</file>