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4" r:id="rId2"/>
    <p:sldId id="485" r:id="rId3"/>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C38BA-2B0C-4738-8F2B-CC2006DC9A30}" v="24" dt="2024-08-12T21:20:32.577"/>
    <p1510:client id="{D726A6AD-CE51-4C92-9729-5FBAA93E53F0}" v="2" dt="2024-08-12T10:13:18.5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370" autoAdjust="0"/>
  </p:normalViewPr>
  <p:slideViewPr>
    <p:cSldViewPr snapToGrid="0" showGuides="1">
      <p:cViewPr varScale="1">
        <p:scale>
          <a:sx n="109" d="100"/>
          <a:sy n="109" d="100"/>
        </p:scale>
        <p:origin x="1256" y="184"/>
      </p:cViewPr>
      <p:guideLst>
        <p:guide orient="horz" pos="2160"/>
        <p:guide pos="2880"/>
      </p:guideLst>
    </p:cSldViewPr>
  </p:slideViewPr>
  <p:outlineViewPr>
    <p:cViewPr>
      <p:scale>
        <a:sx n="33" d="100"/>
        <a:sy n="33" d="100"/>
      </p:scale>
      <p:origin x="0" y="21354"/>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handoutMaster" Target="handoutMasters/handoutMaster1.xml"/><Relationship Id="rId10" Type="http://schemas.microsoft.com/office/2016/11/relationships/changesInfo" Target="changesInfos/changesInfo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24AC38BA-2B0C-4738-8F2B-CC2006DC9A30}"/>
    <pc:docChg chg="custSel addSld delSld modSld sldOrd">
      <pc:chgData name="Andrew Wade" userId="c87f5fd422b648eb" providerId="LiveId" clId="{24AC38BA-2B0C-4738-8F2B-CC2006DC9A30}" dt="2024-08-12T21:20:32.577" v="74" actId="14100"/>
      <pc:docMkLst>
        <pc:docMk/>
      </pc:docMkLst>
      <pc:sldChg chg="addSp delSp modSp mod ord">
        <pc:chgData name="Andrew Wade" userId="c87f5fd422b648eb" providerId="LiveId" clId="{24AC38BA-2B0C-4738-8F2B-CC2006DC9A30}" dt="2024-08-12T21:20:32.577" v="74" actId="14100"/>
        <pc:sldMkLst>
          <pc:docMk/>
          <pc:sldMk cId="3529937835" sldId="483"/>
        </pc:sldMkLst>
        <pc:spChg chg="add mod">
          <ac:chgData name="Andrew Wade" userId="c87f5fd422b648eb" providerId="LiveId" clId="{24AC38BA-2B0C-4738-8F2B-CC2006DC9A30}" dt="2024-08-12T21:20:32.577" v="74" actId="14100"/>
          <ac:spMkLst>
            <pc:docMk/>
            <pc:sldMk cId="3529937835" sldId="483"/>
            <ac:spMk id="2" creationId="{55537F5B-9222-D443-7268-56A8A013F002}"/>
          </ac:spMkLst>
        </pc:spChg>
        <pc:spChg chg="mod">
          <ac:chgData name="Andrew Wade" userId="c87f5fd422b648eb" providerId="LiveId" clId="{24AC38BA-2B0C-4738-8F2B-CC2006DC9A30}" dt="2024-08-12T17:57:45.659" v="18" actId="6549"/>
          <ac:spMkLst>
            <pc:docMk/>
            <pc:sldMk cId="3529937835" sldId="483"/>
            <ac:spMk id="3" creationId="{FB02FCEB-75A2-4493-D4FB-D06E0E14658F}"/>
          </ac:spMkLst>
        </pc:spChg>
        <pc:spChg chg="del mod">
          <ac:chgData name="Andrew Wade" userId="c87f5fd422b648eb" providerId="LiveId" clId="{24AC38BA-2B0C-4738-8F2B-CC2006DC9A30}" dt="2024-08-12T21:13:45.457" v="65"/>
          <ac:spMkLst>
            <pc:docMk/>
            <pc:sldMk cId="3529937835" sldId="483"/>
            <ac:spMk id="12" creationId="{C9B07F2D-2683-032D-DBE6-30D490DB364D}"/>
          </ac:spMkLst>
        </pc:spChg>
        <pc:picChg chg="add mod">
          <ac:chgData name="Andrew Wade" userId="c87f5fd422b648eb" providerId="LiveId" clId="{24AC38BA-2B0C-4738-8F2B-CC2006DC9A30}" dt="2024-08-12T17:58:51.105" v="34" actId="1076"/>
          <ac:picMkLst>
            <pc:docMk/>
            <pc:sldMk cId="3529937835" sldId="483"/>
            <ac:picMk id="4" creationId="{683B7889-2FB3-A732-0893-9F3B1723BF34}"/>
          </ac:picMkLst>
        </pc:picChg>
        <pc:picChg chg="del">
          <ac:chgData name="Andrew Wade" userId="c87f5fd422b648eb" providerId="LiveId" clId="{24AC38BA-2B0C-4738-8F2B-CC2006DC9A30}" dt="2024-08-12T17:57:35.129" v="0" actId="21"/>
          <ac:picMkLst>
            <pc:docMk/>
            <pc:sldMk cId="3529937835" sldId="483"/>
            <ac:picMk id="5" creationId="{BB2FED88-6032-0041-B0B3-B44DAFDEBA9C}"/>
          </ac:picMkLst>
        </pc:picChg>
      </pc:sldChg>
      <pc:sldChg chg="del">
        <pc:chgData name="Andrew Wade" userId="c87f5fd422b648eb" providerId="LiveId" clId="{24AC38BA-2B0C-4738-8F2B-CC2006DC9A30}" dt="2024-08-12T17:57:56.026" v="20" actId="2696"/>
        <pc:sldMkLst>
          <pc:docMk/>
          <pc:sldMk cId="1372343086" sldId="484"/>
        </pc:sldMkLst>
      </pc:sldChg>
      <pc:sldChg chg="addSp delSp modSp add mod">
        <pc:chgData name="Andrew Wade" userId="c87f5fd422b648eb" providerId="LiveId" clId="{24AC38BA-2B0C-4738-8F2B-CC2006DC9A30}" dt="2024-08-12T21:20:17.268" v="73" actId="1076"/>
        <pc:sldMkLst>
          <pc:docMk/>
          <pc:sldMk cId="3759383840" sldId="484"/>
        </pc:sldMkLst>
        <pc:spChg chg="add mod">
          <ac:chgData name="Andrew Wade" userId="c87f5fd422b648eb" providerId="LiveId" clId="{24AC38BA-2B0C-4738-8F2B-CC2006DC9A30}" dt="2024-08-12T21:13:18.964" v="64" actId="6549"/>
          <ac:spMkLst>
            <pc:docMk/>
            <pc:sldMk cId="3759383840" sldId="484"/>
            <ac:spMk id="2" creationId="{4C0D59EF-6249-6583-D936-D9FEF7709CCA}"/>
          </ac:spMkLst>
        </pc:spChg>
        <pc:spChg chg="mod">
          <ac:chgData name="Andrew Wade" userId="c87f5fd422b648eb" providerId="LiveId" clId="{24AC38BA-2B0C-4738-8F2B-CC2006DC9A30}" dt="2024-08-12T21:20:17.268" v="73" actId="1076"/>
          <ac:spMkLst>
            <pc:docMk/>
            <pc:sldMk cId="3759383840" sldId="484"/>
            <ac:spMk id="3" creationId="{FB02FCEB-75A2-4493-D4FB-D06E0E14658F}"/>
          </ac:spMkLst>
        </pc:spChg>
        <pc:spChg chg="add del mod">
          <ac:chgData name="Andrew Wade" userId="c87f5fd422b648eb" providerId="LiveId" clId="{24AC38BA-2B0C-4738-8F2B-CC2006DC9A30}" dt="2024-08-12T17:59:44.536" v="36" actId="478"/>
          <ac:spMkLst>
            <pc:docMk/>
            <pc:sldMk cId="3759383840" sldId="484"/>
            <ac:spMk id="5" creationId="{8A31759C-45B8-FE17-BA9E-655255EE9345}"/>
          </ac:spMkLst>
        </pc:spChg>
        <pc:spChg chg="add del mod">
          <ac:chgData name="Andrew Wade" userId="c87f5fd422b648eb" providerId="LiveId" clId="{24AC38BA-2B0C-4738-8F2B-CC2006DC9A30}" dt="2024-08-12T21:08:17.360" v="38"/>
          <ac:spMkLst>
            <pc:docMk/>
            <pc:sldMk cId="3759383840" sldId="484"/>
            <ac:spMk id="6" creationId="{70B38260-8906-D2E1-CCC4-6F60FA323104}"/>
          </ac:spMkLst>
        </pc:spChg>
        <pc:spChg chg="del">
          <ac:chgData name="Andrew Wade" userId="c87f5fd422b648eb" providerId="LiveId" clId="{24AC38BA-2B0C-4738-8F2B-CC2006DC9A30}" dt="2024-08-12T17:59:34.663" v="35"/>
          <ac:spMkLst>
            <pc:docMk/>
            <pc:sldMk cId="3759383840" sldId="484"/>
            <ac:spMk id="12" creationId="{C9B07F2D-2683-032D-DBE6-30D490DB364D}"/>
          </ac:spMkLst>
        </pc:spChg>
        <pc:picChg chg="add mod">
          <ac:chgData name="Andrew Wade" userId="c87f5fd422b648eb" providerId="LiveId" clId="{24AC38BA-2B0C-4738-8F2B-CC2006DC9A30}" dt="2024-08-12T17:58:31.875" v="27" actId="1076"/>
          <ac:picMkLst>
            <pc:docMk/>
            <pc:sldMk cId="3759383840" sldId="484"/>
            <ac:picMk id="4" creationId="{4C8FB125-6961-AD41-F0FA-6071D89A148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26/07/2026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26/07/2026</a:t>
            </a:fld>
            <a:endParaRPr lang="en-GB"/>
          </a:p>
        </p:txBody>
      </p:sp>
      <p:sp>
        <p:nvSpPr>
          <p:cNvPr id="4" name="Slide Image Placehold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3D5F8-95C3-8B4E-D65D-B197AAA95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54FA0-355A-616E-342E-808E78684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EEF90-3AC6-7A16-588A-3EF6B91850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0366CF-EF62-D91F-5440-1F8B460EB558}"/>
              </a:ext>
            </a:extLst>
          </p:cNvPr>
          <p:cNvSpPr>
            <a:spLocks noGrp="1"/>
          </p:cNvSpPr>
          <p:nvPr>
            <p:ph type="sldNum" sz="quarter" idx="5"/>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078430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56A8A-26BC-241D-7285-BB2A6BF82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C7609-54F7-EB33-F3FC-84909D4AD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7021C-BE0E-0569-3812-BAB5922ACFD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C98F78A-B98C-FEC2-8922-91A90B767095}"/>
              </a:ext>
            </a:extLst>
          </p:cNvPr>
          <p:cNvSpPr>
            <a:spLocks noGrp="1"/>
          </p:cNvSpPr>
          <p:nvPr>
            <p:ph type="sldNum" sz="quarter" idx="5"/>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1262006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7" y="4464028"/>
            <a:ext cx="8348869" cy="1194650"/>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3829878"/>
            <a:ext cx="8348869" cy="618523"/>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7/26/26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6" y="5373216"/>
            <a:ext cx="2399435" cy="365792"/>
          </a:xfrm>
          <a:prstGeom prst="rect">
            <a:avLst/>
          </a:prstGeom>
        </p:spPr>
      </p:pic>
    </p:spTree>
    <p:extLst>
      <p:ext uri="{BB962C8B-B14F-4D97-AF65-F5344CB8AC3E}">
        <p14:creationId xmlns:p14="http://schemas.microsoft.com/office/powerpoint/2010/main" val="4241962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74638"/>
            <a:ext cx="8418443" cy="5818187"/>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455256"/>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6356351"/>
            <a:ext cx="2057400" cy="365125"/>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6" y="516831"/>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79" y="437315"/>
            <a:ext cx="7275443" cy="5724945"/>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2059037"/>
            <a:ext cx="6188256" cy="2739926"/>
          </a:xfrm>
          <a:prstGeom prst="rect">
            <a:avLst/>
          </a:prstGeom>
        </p:spPr>
      </p:pic>
    </p:spTree>
    <p:extLst>
      <p:ext uri="{BB962C8B-B14F-4D97-AF65-F5344CB8AC3E}">
        <p14:creationId xmlns:p14="http://schemas.microsoft.com/office/powerpoint/2010/main" val="432223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1373246"/>
            <a:ext cx="6188256" cy="2739926"/>
          </a:xfrm>
          <a:prstGeom prst="rect">
            <a:avLst/>
          </a:prstGeom>
        </p:spPr>
      </p:pic>
      <p:sp>
        <p:nvSpPr>
          <p:cNvPr id="3" name="Rectangle 2"/>
          <p:cNvSpPr/>
          <p:nvPr userDrawn="1"/>
        </p:nvSpPr>
        <p:spPr>
          <a:xfrm>
            <a:off x="0" y="6112565"/>
            <a:ext cx="9144000" cy="745435"/>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207994"/>
            <a:ext cx="9144000" cy="577964"/>
          </a:xfrm>
          <a:prstGeom prst="rect">
            <a:avLst/>
          </a:prstGeom>
        </p:spPr>
      </p:pic>
    </p:spTree>
    <p:extLst>
      <p:ext uri="{BB962C8B-B14F-4D97-AF65-F5344CB8AC3E}">
        <p14:creationId xmlns:p14="http://schemas.microsoft.com/office/powerpoint/2010/main" val="159554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216041"/>
            <a:ext cx="6219408" cy="1325563"/>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646723"/>
            <a:ext cx="835369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4464027"/>
            <a:ext cx="8348870" cy="1223597"/>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3829878"/>
            <a:ext cx="8348870" cy="6327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245858"/>
            <a:ext cx="6219408"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825625"/>
            <a:ext cx="41285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825625"/>
            <a:ext cx="413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7/26/26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245858"/>
            <a:ext cx="626165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561895"/>
            <a:ext cx="4047927" cy="823912"/>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2385807"/>
            <a:ext cx="404792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561895"/>
            <a:ext cx="4056250" cy="823912"/>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2385807"/>
            <a:ext cx="405625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7/26/26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8" y="516831"/>
            <a:ext cx="6221895" cy="785195"/>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7/26/26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310329"/>
            <a:ext cx="5352040" cy="36990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3790122"/>
            <a:ext cx="8348870" cy="632792"/>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4432854"/>
            <a:ext cx="8219661" cy="1769163"/>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287506"/>
            <a:ext cx="9144000" cy="577964"/>
          </a:xfrm>
          <a:prstGeom prst="rect">
            <a:avLst/>
          </a:prstGeom>
        </p:spPr>
      </p:pic>
    </p:spTree>
    <p:extLst>
      <p:ext uri="{BB962C8B-B14F-4D97-AF65-F5344CB8AC3E}">
        <p14:creationId xmlns:p14="http://schemas.microsoft.com/office/powerpoint/2010/main" val="384964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216041"/>
            <a:ext cx="6301408"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245858"/>
            <a:ext cx="6219408"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646723"/>
            <a:ext cx="835369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6356351"/>
            <a:ext cx="2057400" cy="365125"/>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7/26/26</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6356351"/>
            <a:ext cx="2057400" cy="365125"/>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10" name="Picture 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BE1D5-333B-7A21-34ED-8B33A301589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B02FCEB-75A2-4493-D4FB-D06E0E14658F}"/>
              </a:ext>
            </a:extLst>
          </p:cNvPr>
          <p:cNvSpPr>
            <a:spLocks noGrp="1"/>
          </p:cNvSpPr>
          <p:nvPr>
            <p:ph type="subTitle" idx="1"/>
          </p:nvPr>
        </p:nvSpPr>
        <p:spPr>
          <a:xfrm>
            <a:off x="298175" y="2841054"/>
            <a:ext cx="8443107" cy="377265"/>
          </a:xfrm>
        </p:spPr>
        <p:txBody>
          <a:bodyPr>
            <a:normAutofit fontScale="92500" lnSpcReduction="10000"/>
          </a:bodyPr>
          <a:lstStyle/>
          <a:p>
            <a:r>
              <a:rPr lang="en-GB" dirty="0">
                <a:solidFill>
                  <a:schemeClr val="bg1"/>
                </a:solidFill>
              </a:rPr>
              <a:t>Prayer Focus: </a:t>
            </a:r>
            <a:r>
              <a:rPr lang="en-GB" dirty="0" err="1">
                <a:solidFill>
                  <a:schemeClr val="bg1"/>
                </a:solidFill>
              </a:rPr>
              <a:t>Oxlow</a:t>
            </a:r>
            <a:r>
              <a:rPr lang="en-GB" dirty="0">
                <a:solidFill>
                  <a:schemeClr val="bg1"/>
                </a:solidFill>
              </a:rPr>
              <a:t> Lane Baptist Church, Dagenham</a:t>
            </a:r>
          </a:p>
        </p:txBody>
      </p:sp>
      <p:sp>
        <p:nvSpPr>
          <p:cNvPr id="7" name="Picture Placeholder 1">
            <a:extLst>
              <a:ext uri="{FF2B5EF4-FFF2-40B4-BE49-F238E27FC236}">
                <a16:creationId xmlns:a16="http://schemas.microsoft.com/office/drawing/2014/main" id="{1D48C7D0-BB57-1D37-F535-568DE4200F15}"/>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29C5E8AF-38DF-D66F-C6A2-D83FA54ABA64}"/>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D0EEB0A6-B9DB-4B40-EE2A-A60190737E23}"/>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E3035533-8C67-2A96-4DDC-BDD726A7BD44}"/>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4C8FB125-6961-AD41-F0FA-6071D89A14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2936" y="296093"/>
            <a:ext cx="2731451" cy="2363917"/>
          </a:xfrm>
          <a:prstGeom prst="rect">
            <a:avLst/>
          </a:prstGeom>
        </p:spPr>
      </p:pic>
      <p:sp>
        <p:nvSpPr>
          <p:cNvPr id="2" name="Title 1">
            <a:extLst>
              <a:ext uri="{FF2B5EF4-FFF2-40B4-BE49-F238E27FC236}">
                <a16:creationId xmlns:a16="http://schemas.microsoft.com/office/drawing/2014/main" id="{4C0D59EF-6249-6583-D936-D9FEF7709CCA}"/>
              </a:ext>
            </a:extLst>
          </p:cNvPr>
          <p:cNvSpPr>
            <a:spLocks noGrp="1" noChangeArrowheads="1"/>
          </p:cNvSpPr>
          <p:nvPr>
            <p:ph type="title"/>
          </p:nvPr>
        </p:nvSpPr>
        <p:spPr bwMode="auto">
          <a:xfrm>
            <a:off x="350446" y="3173157"/>
            <a:ext cx="8443107"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OLBC is in a changing, multi-ethnic community, which the church reflects. Neil Kinghorn is their minister. Outreach is at the heart of the church’s mindset. Weekly, a book table is placed outside local shops where people can learn about the church, and conversations are enabled. Blessings and fruit have resulted from this.</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Bi-monthly a Christian/Muslim discussion takes place. Both faiths express their own perspectives on a topic, and learn about each other’s faith through open discussion. This is building bridges into the community in a loving and friendly way.</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The church has some young people and a discipleship programme where they discuss the love of God to equip and encourage them to build on His foundation. </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OLBC are ‘re-</a:t>
            </a:r>
            <a:r>
              <a:rPr kumimoji="0" lang="en-GB" altLang="en-US" sz="1800" b="0" i="0" u="none" strike="noStrike" cap="none" normalizeH="0" baseline="0" dirty="0" err="1">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freshing</a:t>
            </a: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their social media to be more visible to people seeking a church family with Christ Jesus and the great commission at the centre of all it does. </a:t>
            </a:r>
          </a:p>
        </p:txBody>
      </p:sp>
    </p:spTree>
    <p:extLst>
      <p:ext uri="{BB962C8B-B14F-4D97-AF65-F5344CB8AC3E}">
        <p14:creationId xmlns:p14="http://schemas.microsoft.com/office/powerpoint/2010/main" val="375938384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58648-C747-3A07-B0C5-744509D951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0434CBB-8492-0A78-8EE3-2ED6DC35B0B0}"/>
              </a:ext>
            </a:extLst>
          </p:cNvPr>
          <p:cNvSpPr>
            <a:spLocks noGrp="1"/>
          </p:cNvSpPr>
          <p:nvPr>
            <p:ph type="subTitle" idx="1"/>
          </p:nvPr>
        </p:nvSpPr>
        <p:spPr>
          <a:xfrm>
            <a:off x="298175" y="2841054"/>
            <a:ext cx="8443107" cy="377265"/>
          </a:xfrm>
        </p:spPr>
        <p:txBody>
          <a:bodyPr>
            <a:normAutofit fontScale="92500" lnSpcReduction="10000"/>
          </a:bodyPr>
          <a:lstStyle/>
          <a:p>
            <a:r>
              <a:rPr lang="en-GB" dirty="0">
                <a:solidFill>
                  <a:schemeClr val="bg1"/>
                </a:solidFill>
              </a:rPr>
              <a:t>Prayer Focus: </a:t>
            </a:r>
            <a:r>
              <a:rPr lang="en-GB" dirty="0" err="1">
                <a:solidFill>
                  <a:schemeClr val="bg1"/>
                </a:solidFill>
              </a:rPr>
              <a:t>Oxlow</a:t>
            </a:r>
            <a:r>
              <a:rPr lang="en-GB" dirty="0">
                <a:solidFill>
                  <a:schemeClr val="bg1"/>
                </a:solidFill>
              </a:rPr>
              <a:t> Lane Baptist Church</a:t>
            </a:r>
          </a:p>
        </p:txBody>
      </p:sp>
      <p:sp>
        <p:nvSpPr>
          <p:cNvPr id="7" name="Picture Placeholder 1">
            <a:extLst>
              <a:ext uri="{FF2B5EF4-FFF2-40B4-BE49-F238E27FC236}">
                <a16:creationId xmlns:a16="http://schemas.microsoft.com/office/drawing/2014/main" id="{8C89023D-81B2-7D57-E8A8-301A19134FB0}"/>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0EBCD48A-76FA-C466-3FCD-901BA44753A6}"/>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10237471-F27E-0B28-6058-D699CAF7B10B}"/>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A7312119-66AC-6193-7379-AE364EEA161C}"/>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FD6958BA-3C16-30A8-9F04-C4766CA95E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5400000">
            <a:off x="107228" y="571521"/>
            <a:ext cx="2363917" cy="1772937"/>
          </a:xfrm>
          <a:prstGeom prst="rect">
            <a:avLst/>
          </a:prstGeom>
        </p:spPr>
      </p:pic>
      <p:sp>
        <p:nvSpPr>
          <p:cNvPr id="2" name="Title 1">
            <a:extLst>
              <a:ext uri="{FF2B5EF4-FFF2-40B4-BE49-F238E27FC236}">
                <a16:creationId xmlns:a16="http://schemas.microsoft.com/office/drawing/2014/main" id="{A430A806-4331-A9AA-8A0E-AAFD44195846}"/>
              </a:ext>
            </a:extLst>
          </p:cNvPr>
          <p:cNvSpPr>
            <a:spLocks noGrp="1" noChangeArrowheads="1"/>
          </p:cNvSpPr>
          <p:nvPr>
            <p:ph type="title"/>
          </p:nvPr>
        </p:nvSpPr>
        <p:spPr bwMode="auto">
          <a:xfrm>
            <a:off x="298175" y="3272753"/>
            <a:ext cx="8443107"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Gratitude to God is given as the Lord has added to their number since the pandemic and the church has rejoiced in seeing baptisms from across the age ranges. </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Please pray with the church:</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That these ongoing and outward-reaching ministries keep growing, and this is an opportunity for the church to grow in the knowledge and love of God for His world.</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For Neil and his ongoing interaction with a Jehovah’s Witness who comes to study the Bible and chat with him about the Christian Gospel. This came about through the book table ministry, where this person passed, engaged and stopped to talk. </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For God to receive all the glory as they seek to reach the changing community of East London in their locality.</a:t>
            </a:r>
          </a:p>
        </p:txBody>
      </p:sp>
    </p:spTree>
    <p:extLst>
      <p:ext uri="{BB962C8B-B14F-4D97-AF65-F5344CB8AC3E}">
        <p14:creationId xmlns:p14="http://schemas.microsoft.com/office/powerpoint/2010/main" val="3493917023"/>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Template</Template>
  <TotalTime>23</TotalTime>
  <Words>326</Words>
  <Application>Microsoft Macintosh PowerPoint</Application>
  <PresentationFormat>On-screen Show (4:3)</PresentationFormat>
  <Paragraphs>6</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Template</vt:lpstr>
      <vt:lpstr>OLBC is in a changing, multi-ethnic community, which the church reflects. Neil Kinghorn is their minister. Outreach is at the heart of the church’s mindset. Weekly, a book table is placed outside local shops where people can learn about the church, and conversations are enabled. Blessings and fruit have resulted from this. Bi-monthly a Christian/Muslim discussion takes place. Both faiths express their own perspectives on a topic, and learn about each other’s faith through open discussion. This is building bridges into the community in a loving and friendly way. The church has some young people and a discipleship programme where they discuss the love of God to equip and encourage them to build on His foundation.  OLBC are ‘re-freshing’ their social media to be more visible to people seeking a church family with Christ Jesus and the great commission at the centre of all it does. </vt:lpstr>
      <vt:lpstr>Gratitude to God is given as the Lord has added to their number since the pandemic and the church has rejoiced in seeing baptisms from across the age ranges.  Please pray with the church: • That these ongoing and outward-reaching ministries keep growing, and this is an opportunity for the church to grow in the knowledge and love of God for His world. • For Neil and his ongoing interaction with a Jehovah’s Witness who comes to study the Bible and chat with him about the Christian Gospel. This came about through the book table ministry, where this person passed, engaged and stopped to talk.  • For God to receive all the glory as they seek to reach the changing community of East London in their locality.</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Elmswell Baptist Church is a small congregation of mainly retired people situated in an expanding village in central Suffolk. The lay pastor is Stephen Spurgeon.</dc:title>
  <dc:creator>andrew</dc:creator>
  <cp:lastModifiedBy>Eleanor Kelsey</cp:lastModifiedBy>
  <cp:revision>228</cp:revision>
  <cp:lastPrinted>2017-08-23T11:19:32Z</cp:lastPrinted>
  <dcterms:created xsi:type="dcterms:W3CDTF">2017-09-14T21:39:22Z</dcterms:created>
  <dcterms:modified xsi:type="dcterms:W3CDTF">2026-07-26T13:15:19Z</dcterms:modified>
</cp:coreProperties>
</file>