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8" r:id="rId2"/>
    <p:sldId id="487" r:id="rId3"/>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B87B4C6-21A3-41EC-A9E3-A296362F6D9B}">
          <p14:sldIdLst>
            <p14:sldId id="488"/>
            <p14:sldId id="48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wade@blueyonder.co.uk" initials="a" lastIdx="2" clrIdx="0">
    <p:extLst>
      <p:ext uri="{19B8F6BF-5375-455C-9EA6-DF929625EA0E}">
        <p15:presenceInfo xmlns:p15="http://schemas.microsoft.com/office/powerpoint/2012/main" userId="c87f5fd422b648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43FEF-EA7A-423D-A18F-E626320944B6}" v="2" dt="2024-08-07T11:17:45.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2" autoAdjust="0"/>
    <p:restoredTop sz="85850" autoAdjust="0"/>
  </p:normalViewPr>
  <p:slideViewPr>
    <p:cSldViewPr snapToGrid="0" showGuides="1">
      <p:cViewPr varScale="1">
        <p:scale>
          <a:sx n="145" d="100"/>
          <a:sy n="145" d="100"/>
        </p:scale>
        <p:origin x="776" y="-792"/>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AE343FEF-EA7A-423D-A18F-E626320944B6}"/>
    <pc:docChg chg="custSel addSld delSld modSld sldOrd modSection">
      <pc:chgData name="Andrew Wade" userId="c87f5fd422b648eb" providerId="LiveId" clId="{AE343FEF-EA7A-423D-A18F-E626320944B6}" dt="2024-08-07T11:20:33.828" v="69" actId="14100"/>
      <pc:docMkLst>
        <pc:docMk/>
      </pc:docMkLst>
      <pc:sldChg chg="del">
        <pc:chgData name="Andrew Wade" userId="c87f5fd422b648eb" providerId="LiveId" clId="{AE343FEF-EA7A-423D-A18F-E626320944B6}" dt="2024-08-07T11:17:14.991" v="46" actId="2696"/>
        <pc:sldMkLst>
          <pc:docMk/>
          <pc:sldMk cId="2443241055" sldId="486"/>
        </pc:sldMkLst>
      </pc:sldChg>
      <pc:sldChg chg="addSp delSp modSp mod ord">
        <pc:chgData name="Andrew Wade" userId="c87f5fd422b648eb" providerId="LiveId" clId="{AE343FEF-EA7A-423D-A18F-E626320944B6}" dt="2024-08-07T11:19:11.699" v="61" actId="207"/>
        <pc:sldMkLst>
          <pc:docMk/>
          <pc:sldMk cId="4115539210" sldId="487"/>
        </pc:sldMkLst>
        <pc:spChg chg="mod">
          <ac:chgData name="Andrew Wade" userId="c87f5fd422b648eb" providerId="LiveId" clId="{AE343FEF-EA7A-423D-A18F-E626320944B6}" dt="2024-08-07T11:16:35.374" v="39" actId="6549"/>
          <ac:spMkLst>
            <pc:docMk/>
            <pc:sldMk cId="4115539210" sldId="487"/>
            <ac:spMk id="3" creationId="{89F9725F-C97F-AD97-9D17-B3FD9CC8883B}"/>
          </ac:spMkLst>
        </pc:spChg>
        <pc:spChg chg="mod">
          <ac:chgData name="Andrew Wade" userId="c87f5fd422b648eb" providerId="LiveId" clId="{AE343FEF-EA7A-423D-A18F-E626320944B6}" dt="2024-08-07T11:19:11.699" v="61" actId="207"/>
          <ac:spMkLst>
            <pc:docMk/>
            <pc:sldMk cId="4115539210" sldId="487"/>
            <ac:spMk id="4" creationId="{7533F58F-0D73-0A89-5521-1C5B319C3AA8}"/>
          </ac:spMkLst>
        </pc:spChg>
        <pc:spChg chg="add del mod">
          <ac:chgData name="Andrew Wade" userId="c87f5fd422b648eb" providerId="LiveId" clId="{AE343FEF-EA7A-423D-A18F-E626320944B6}" dt="2024-08-07T11:17:45.607" v="53"/>
          <ac:spMkLst>
            <pc:docMk/>
            <pc:sldMk cId="4115539210" sldId="487"/>
            <ac:spMk id="5" creationId="{358A1694-DC11-9444-10FD-0BC6F41EDE10}"/>
          </ac:spMkLst>
        </pc:spChg>
        <pc:picChg chg="del">
          <ac:chgData name="Andrew Wade" userId="c87f5fd422b648eb" providerId="LiveId" clId="{AE343FEF-EA7A-423D-A18F-E626320944B6}" dt="2024-08-07T11:16:39.888" v="40" actId="21"/>
          <ac:picMkLst>
            <pc:docMk/>
            <pc:sldMk cId="4115539210" sldId="487"/>
            <ac:picMk id="6" creationId="{B16D7333-6371-DC98-1404-CA8A5FBFFCB8}"/>
          </ac:picMkLst>
        </pc:picChg>
        <pc:picChg chg="add mod">
          <ac:chgData name="Andrew Wade" userId="c87f5fd422b648eb" providerId="LiveId" clId="{AE343FEF-EA7A-423D-A18F-E626320944B6}" dt="2024-08-07T11:17:46.405" v="55" actId="962"/>
          <ac:picMkLst>
            <pc:docMk/>
            <pc:sldMk cId="4115539210" sldId="487"/>
            <ac:picMk id="18" creationId="{2111C317-703F-EFD0-BAC9-0D05A6CA0158}"/>
          </ac:picMkLst>
        </pc:picChg>
      </pc:sldChg>
      <pc:sldChg chg="addSp delSp modSp add mod">
        <pc:chgData name="Andrew Wade" userId="c87f5fd422b648eb" providerId="LiveId" clId="{AE343FEF-EA7A-423D-A18F-E626320944B6}" dt="2024-08-07T11:20:33.828" v="69" actId="14100"/>
        <pc:sldMkLst>
          <pc:docMk/>
          <pc:sldMk cId="3073443205" sldId="488"/>
        </pc:sldMkLst>
        <pc:spChg chg="mod">
          <ac:chgData name="Andrew Wade" userId="c87f5fd422b648eb" providerId="LiveId" clId="{AE343FEF-EA7A-423D-A18F-E626320944B6}" dt="2024-08-07T11:20:33.828" v="69" actId="14100"/>
          <ac:spMkLst>
            <pc:docMk/>
            <pc:sldMk cId="3073443205" sldId="488"/>
            <ac:spMk id="4" creationId="{7533F58F-0D73-0A89-5521-1C5B319C3AA8}"/>
          </ac:spMkLst>
        </pc:spChg>
        <pc:spChg chg="del">
          <ac:chgData name="Andrew Wade" userId="c87f5fd422b648eb" providerId="LiveId" clId="{AE343FEF-EA7A-423D-A18F-E626320944B6}" dt="2024-08-07T11:17:35.516" v="48"/>
          <ac:spMkLst>
            <pc:docMk/>
            <pc:sldMk cId="3073443205" sldId="488"/>
            <ac:spMk id="5" creationId="{358A1694-DC11-9444-10FD-0BC6F41EDE10}"/>
          </ac:spMkLst>
        </pc:spChg>
        <pc:picChg chg="add mod">
          <ac:chgData name="Andrew Wade" userId="c87f5fd422b648eb" providerId="LiveId" clId="{AE343FEF-EA7A-423D-A18F-E626320944B6}" dt="2024-08-07T11:17:37.531" v="50" actId="962"/>
          <ac:picMkLst>
            <pc:docMk/>
            <pc:sldMk cId="3073443205" sldId="488"/>
            <ac:picMk id="6" creationId="{64C43C3A-2BDB-22CA-F255-7648FAE35F3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27/09/2025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27/09/2025</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57828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283762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8" y="3348021"/>
            <a:ext cx="8348869" cy="895988"/>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2872409"/>
            <a:ext cx="8348869" cy="4638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9/27/25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7" y="4029912"/>
            <a:ext cx="2399435" cy="274344"/>
          </a:xfrm>
          <a:prstGeom prst="rect">
            <a:avLst/>
          </a:prstGeom>
        </p:spPr>
      </p:pic>
    </p:spTree>
    <p:extLst>
      <p:ext uri="{BB962C8B-B14F-4D97-AF65-F5344CB8AC3E}">
        <p14:creationId xmlns:p14="http://schemas.microsoft.com/office/powerpoint/2010/main" val="42419624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05979"/>
            <a:ext cx="8418443" cy="4363640"/>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9/27/25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091443"/>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9/27/25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4767264"/>
            <a:ext cx="2057400" cy="273844"/>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7" y="387624"/>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80" y="327987"/>
            <a:ext cx="7275443" cy="4293709"/>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9672" y="1264756"/>
            <a:ext cx="5544656" cy="2454964"/>
          </a:xfrm>
          <a:prstGeom prst="rect">
            <a:avLst/>
          </a:prstGeom>
        </p:spPr>
      </p:pic>
    </p:spTree>
    <p:extLst>
      <p:ext uri="{BB962C8B-B14F-4D97-AF65-F5344CB8AC3E}">
        <p14:creationId xmlns:p14="http://schemas.microsoft.com/office/powerpoint/2010/main" val="43222307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4584424"/>
            <a:ext cx="9144000" cy="559076"/>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8708"/>
            <a:ext cx="9144000" cy="57796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9672" y="906952"/>
            <a:ext cx="5544656" cy="2454964"/>
          </a:xfrm>
          <a:prstGeom prst="rect">
            <a:avLst/>
          </a:prstGeom>
        </p:spPr>
      </p:pic>
    </p:spTree>
    <p:extLst>
      <p:ext uri="{BB962C8B-B14F-4D97-AF65-F5344CB8AC3E}">
        <p14:creationId xmlns:p14="http://schemas.microsoft.com/office/powerpoint/2010/main" val="159554271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162031"/>
            <a:ext cx="6219408" cy="994172"/>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235042"/>
            <a:ext cx="835369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9/27/25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3348021"/>
            <a:ext cx="8348870" cy="917698"/>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2872409"/>
            <a:ext cx="8348870" cy="474594"/>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9/27/25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184394"/>
            <a:ext cx="6219408" cy="9941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369218"/>
            <a:ext cx="4128578"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369218"/>
            <a:ext cx="413576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9/27/25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184394"/>
            <a:ext cx="6261652"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171421"/>
            <a:ext cx="4047927" cy="617934"/>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1789355"/>
            <a:ext cx="404792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171421"/>
            <a:ext cx="4056250" cy="617934"/>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1789355"/>
            <a:ext cx="405625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9/27/25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9" y="387624"/>
            <a:ext cx="6221895" cy="588896"/>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9/27/25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9/27/25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232747"/>
            <a:ext cx="5352040" cy="27742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2842591"/>
            <a:ext cx="8348870" cy="474594"/>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3324641"/>
            <a:ext cx="8219661" cy="1326872"/>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8281"/>
            <a:ext cx="9144000" cy="577964"/>
          </a:xfrm>
          <a:prstGeom prst="rect">
            <a:avLst/>
          </a:prstGeom>
        </p:spPr>
      </p:pic>
    </p:spTree>
    <p:extLst>
      <p:ext uri="{BB962C8B-B14F-4D97-AF65-F5344CB8AC3E}">
        <p14:creationId xmlns:p14="http://schemas.microsoft.com/office/powerpoint/2010/main" val="384964051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162031"/>
            <a:ext cx="6301408"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5"/>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5"/>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5"/>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4" y="3655324"/>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3" y="3223127"/>
            <a:ext cx="2199085"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2" y="1692265"/>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9/27/25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184394"/>
            <a:ext cx="6219408"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235042"/>
            <a:ext cx="835369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4767264"/>
            <a:ext cx="2057400" cy="273844"/>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9/27/25</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4767264"/>
            <a:ext cx="2057400" cy="273844"/>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15541" y="2516529"/>
            <a:ext cx="8918351" cy="348536"/>
          </a:xfrm>
        </p:spPr>
        <p:txBody>
          <a:bodyPr>
            <a:normAutofit fontScale="25000" lnSpcReduction="20000"/>
          </a:bodyPr>
          <a:lstStyle/>
          <a:p>
            <a:r>
              <a:rPr lang="en-GB" sz="8800" dirty="0" err="1">
                <a:solidFill>
                  <a:schemeClr val="bg1"/>
                </a:solidFill>
              </a:rPr>
              <a:t>Landbeach</a:t>
            </a:r>
            <a:r>
              <a:rPr lang="en-GB" sz="8800" dirty="0">
                <a:solidFill>
                  <a:schemeClr val="bg1"/>
                </a:solidFill>
              </a:rPr>
              <a:t> &amp; Milton Baptist Church, Nr Cambridge</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250318" y="2850445"/>
            <a:ext cx="8761588" cy="1335055"/>
          </a:xfrm>
        </p:spPr>
        <p:txBody>
          <a:bodyPr/>
          <a:lstStyle/>
          <a:p>
            <a:pPr>
              <a:spcAft>
                <a:spcPts val="400"/>
              </a:spcAft>
            </a:pPr>
            <a:r>
              <a:rPr lang="en-GB" sz="1800" dirty="0" err="1">
                <a:solidFill>
                  <a:srgbClr val="000000"/>
                </a:solidFill>
                <a:effectLst/>
                <a:ea typeface="Times New Roman" panose="02020603050405020304" pitchFamily="18" charset="0"/>
                <a:cs typeface="Arial" panose="020B0604020202020204" pitchFamily="34" charset="0"/>
              </a:rPr>
              <a:t>Landbeach</a:t>
            </a:r>
            <a:r>
              <a:rPr lang="en-GB" sz="1800" dirty="0">
                <a:solidFill>
                  <a:srgbClr val="000000"/>
                </a:solidFill>
                <a:effectLst/>
                <a:ea typeface="Times New Roman" panose="02020603050405020304" pitchFamily="18" charset="0"/>
                <a:cs typeface="Arial" panose="020B0604020202020204" pitchFamily="34" charset="0"/>
              </a:rPr>
              <a:t> and Milton Baptist Church is a long-established church which has a small and ageing congregation and has been in decline for some time, but now green shoots are beginning to appear, with attendance increasing.</a:t>
            </a:r>
            <a:br>
              <a:rPr lang="en-GB" sz="1800" dirty="0">
                <a:solidFill>
                  <a:srgbClr val="000000"/>
                </a:solidFill>
                <a:effectLst/>
                <a:ea typeface="Times New Roman" panose="02020603050405020304" pitchFamily="18" charset="0"/>
                <a:cs typeface="Arial" panose="020B0604020202020204" pitchFamily="34" charset="0"/>
              </a:rPr>
            </a:br>
            <a:r>
              <a:rPr lang="en-GB" sz="1800" dirty="0">
                <a:solidFill>
                  <a:srgbClr val="000000"/>
                </a:solidFill>
                <a:effectLst/>
                <a:ea typeface="Times New Roman" panose="02020603050405020304" pitchFamily="18" charset="0"/>
                <a:cs typeface="Arial" panose="020B0604020202020204" pitchFamily="34" charset="0"/>
              </a:rPr>
              <a:t>There is a deep thankfulness for the commitment and sacrifice of the long-standing church membership in time, energy </a:t>
            </a:r>
            <a:r>
              <a:rPr lang="en-GB" sz="1800" dirty="0">
                <a:solidFill>
                  <a:srgbClr val="000000"/>
                </a:solidFill>
                <a:ea typeface="Times New Roman" panose="02020603050405020304" pitchFamily="18" charset="0"/>
                <a:cs typeface="Arial" panose="020B0604020202020204" pitchFamily="34" charset="0"/>
              </a:rPr>
              <a:t>and money, </a:t>
            </a:r>
            <a:r>
              <a:rPr lang="en-GB" sz="1800" dirty="0">
                <a:solidFill>
                  <a:srgbClr val="000000"/>
                </a:solidFill>
                <a:effectLst/>
                <a:ea typeface="Times New Roman" panose="02020603050405020304" pitchFamily="18" charset="0"/>
                <a:cs typeface="Arial" panose="020B0604020202020204" pitchFamily="34" charset="0"/>
              </a:rPr>
              <a:t>alongside support received from other churches, which includes preachers and financially aiding in calling Chris to become Pastor. Another example is their Treasurer, who is from another church. </a:t>
            </a:r>
            <a:br>
              <a:rPr lang="en-GB" sz="1800" dirty="0">
                <a:solidFill>
                  <a:srgbClr val="000000"/>
                </a:solidFill>
                <a:effectLst/>
                <a:ea typeface="Times New Roman" panose="02020603050405020304" pitchFamily="18" charset="0"/>
                <a:cs typeface="Arial" panose="020B0604020202020204" pitchFamily="34" charset="0"/>
              </a:rPr>
            </a:br>
            <a:endParaRPr lang="en-GB" sz="1800" dirty="0">
              <a:solidFill>
                <a:srgbClr val="000000"/>
              </a:solidFill>
              <a:effectLst/>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8" name="Picture Placeholder 1">
            <a:extLst>
              <a:ext uri="{FF2B5EF4-FFF2-40B4-BE49-F238E27FC236}">
                <a16:creationId xmlns:a16="http://schemas.microsoft.com/office/drawing/2014/main" id="{565598FC-D050-2109-F080-F838BC379874}"/>
              </a:ext>
            </a:extLst>
          </p:cNvPr>
          <p:cNvSpPr txBox="1">
            <a:spLocks/>
          </p:cNvSpPr>
          <p:nvPr/>
        </p:nvSpPr>
        <p:spPr>
          <a:xfrm>
            <a:off x="555118" y="258418"/>
            <a:ext cx="5352040" cy="1938130"/>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9" name="Picture Placeholder 1">
            <a:extLst>
              <a:ext uri="{FF2B5EF4-FFF2-40B4-BE49-F238E27FC236}">
                <a16:creationId xmlns:a16="http://schemas.microsoft.com/office/drawing/2014/main" id="{A3D7A544-FEF6-9A0C-5300-EB837C73EC63}"/>
              </a:ext>
            </a:extLst>
          </p:cNvPr>
          <p:cNvSpPr txBox="1">
            <a:spLocks/>
          </p:cNvSpPr>
          <p:nvPr/>
        </p:nvSpPr>
        <p:spPr>
          <a:xfrm>
            <a:off x="402718" y="258418"/>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1">
            <a:extLst>
              <a:ext uri="{FF2B5EF4-FFF2-40B4-BE49-F238E27FC236}">
                <a16:creationId xmlns:a16="http://schemas.microsoft.com/office/drawing/2014/main" id="{8E584855-88A8-94E2-2B49-BD4EC17F6AE0}"/>
              </a:ext>
            </a:extLst>
          </p:cNvPr>
          <p:cNvSpPr txBox="1">
            <a:spLocks/>
          </p:cNvSpPr>
          <p:nvPr/>
        </p:nvSpPr>
        <p:spPr>
          <a:xfrm>
            <a:off x="402718" y="238126"/>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1" name="Picture Placeholder 1">
            <a:extLst>
              <a:ext uri="{FF2B5EF4-FFF2-40B4-BE49-F238E27FC236}">
                <a16:creationId xmlns:a16="http://schemas.microsoft.com/office/drawing/2014/main" id="{941F71CB-CDEA-A8B9-DE59-30C507385A95}"/>
              </a:ext>
            </a:extLst>
          </p:cNvPr>
          <p:cNvSpPr txBox="1">
            <a:spLocks/>
          </p:cNvSpPr>
          <p:nvPr/>
        </p:nvSpPr>
        <p:spPr>
          <a:xfrm>
            <a:off x="402718" y="238125"/>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3" name="Picture Placeholder 1">
            <a:extLst>
              <a:ext uri="{FF2B5EF4-FFF2-40B4-BE49-F238E27FC236}">
                <a16:creationId xmlns:a16="http://schemas.microsoft.com/office/drawing/2014/main" id="{BE87C959-5452-1629-C0BB-54E2584973E1}"/>
              </a:ext>
            </a:extLst>
          </p:cNvPr>
          <p:cNvSpPr txBox="1">
            <a:spLocks/>
          </p:cNvSpPr>
          <p:nvPr/>
        </p:nvSpPr>
        <p:spPr>
          <a:xfrm>
            <a:off x="402718" y="23812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2" name="Picture Placeholder 1">
            <a:extLst>
              <a:ext uri="{FF2B5EF4-FFF2-40B4-BE49-F238E27FC236}">
                <a16:creationId xmlns:a16="http://schemas.microsoft.com/office/drawing/2014/main" id="{4F9FB427-674E-F525-7589-4DD2C1688463}"/>
              </a:ext>
            </a:extLst>
          </p:cNvPr>
          <p:cNvSpPr txBox="1">
            <a:spLocks/>
          </p:cNvSpPr>
          <p:nvPr/>
        </p:nvSpPr>
        <p:spPr>
          <a:xfrm>
            <a:off x="402718" y="21680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4" name="Picture Placeholder 1">
            <a:extLst>
              <a:ext uri="{FF2B5EF4-FFF2-40B4-BE49-F238E27FC236}">
                <a16:creationId xmlns:a16="http://schemas.microsoft.com/office/drawing/2014/main" id="{6B5FC9ED-6E18-E10D-FACC-BF62065BEE57}"/>
              </a:ext>
            </a:extLst>
          </p:cNvPr>
          <p:cNvSpPr txBox="1">
            <a:spLocks/>
          </p:cNvSpPr>
          <p:nvPr/>
        </p:nvSpPr>
        <p:spPr>
          <a:xfrm>
            <a:off x="250318" y="76170"/>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r>
              <a:rPr lang="en-US" dirty="0"/>
              <a:t>P</a:t>
            </a:r>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6" name="Picture Placeholder 5">
            <a:extLst>
              <a:ext uri="{FF2B5EF4-FFF2-40B4-BE49-F238E27FC236}">
                <a16:creationId xmlns:a16="http://schemas.microsoft.com/office/drawing/2014/main" id="{64C43C3A-2BDB-22CA-F255-7648FAE35F3A}"/>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t="3944" b="3944"/>
          <a:stretch/>
        </p:blipFill>
        <p:spPr>
          <a:xfrm>
            <a:off x="402718" y="232747"/>
            <a:ext cx="4107736" cy="2129279"/>
          </a:xfrm>
        </p:spPr>
      </p:pic>
    </p:spTree>
    <p:extLst>
      <p:ext uri="{BB962C8B-B14F-4D97-AF65-F5344CB8AC3E}">
        <p14:creationId xmlns:p14="http://schemas.microsoft.com/office/powerpoint/2010/main" val="30734432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314319" y="2039243"/>
            <a:ext cx="8918351" cy="348536"/>
          </a:xfrm>
        </p:spPr>
        <p:txBody>
          <a:bodyPr>
            <a:normAutofit fontScale="25000" lnSpcReduction="20000"/>
          </a:bodyPr>
          <a:lstStyle/>
          <a:p>
            <a:r>
              <a:rPr lang="en-GB" sz="8800" dirty="0">
                <a:solidFill>
                  <a:schemeClr val="bg1"/>
                </a:solidFill>
              </a:rPr>
              <a:t> Prayer Focus: </a:t>
            </a:r>
            <a:r>
              <a:rPr lang="en-GB" sz="8800" dirty="0" err="1">
                <a:solidFill>
                  <a:schemeClr val="bg1"/>
                </a:solidFill>
              </a:rPr>
              <a:t>Landbeach</a:t>
            </a:r>
            <a:r>
              <a:rPr lang="en-GB" sz="8800" dirty="0">
                <a:solidFill>
                  <a:schemeClr val="bg1"/>
                </a:solidFill>
              </a:rPr>
              <a:t> and Milton Baptist Church</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314319" y="2371806"/>
            <a:ext cx="8761588" cy="1335055"/>
          </a:xfrm>
        </p:spPr>
        <p:txBody>
          <a:bodyPr/>
          <a:lstStyle/>
          <a:p>
            <a:pPr lvl="0">
              <a:lnSpc>
                <a:spcPct val="107000"/>
              </a:lnSpc>
            </a:pP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A new coffee morning started in September, alongside their men’s breakfast, craft club, exercise club and Bible study. Through these activities, the church seeks to reach their community, to see a regeneration of faith. The church would value prayer:</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That the groups help to reach more people and grow connections to church. </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For fruit and encouragement, seeing people come to faith and be baptised.</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That connections will grow in church and community through service to the village.</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And that events bring people into worshipping together and that a regeneration of faith may occur in the church and local area.</a:t>
            </a:r>
            <a:br>
              <a:rPr lang="en-GB" sz="1800" kern="100" dirty="0">
                <a:effectLst/>
                <a:latin typeface="Aptos" panose="020B0004020202020204" pitchFamily="34" charset="0"/>
                <a:ea typeface="Aptos" panose="020B0004020202020204" pitchFamily="34" charset="0"/>
                <a:cs typeface="Times New Roman" panose="02020603050405020304" pitchFamily="18" charset="0"/>
              </a:rPr>
            </a:br>
            <a:endParaRPr lang="en-GB" sz="1600" dirty="0">
              <a:solidFill>
                <a:schemeClr val="bg1"/>
              </a:solidFill>
              <a:effectLst/>
              <a:ea typeface="Calibri" panose="020F0502020204030204" pitchFamily="34"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8" name="Picture Placeholder 1">
            <a:extLst>
              <a:ext uri="{FF2B5EF4-FFF2-40B4-BE49-F238E27FC236}">
                <a16:creationId xmlns:a16="http://schemas.microsoft.com/office/drawing/2014/main" id="{565598FC-D050-2109-F080-F838BC379874}"/>
              </a:ext>
            </a:extLst>
          </p:cNvPr>
          <p:cNvSpPr txBox="1">
            <a:spLocks/>
          </p:cNvSpPr>
          <p:nvPr/>
        </p:nvSpPr>
        <p:spPr>
          <a:xfrm>
            <a:off x="555118" y="258418"/>
            <a:ext cx="5352040" cy="1938130"/>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9" name="Picture Placeholder 1">
            <a:extLst>
              <a:ext uri="{FF2B5EF4-FFF2-40B4-BE49-F238E27FC236}">
                <a16:creationId xmlns:a16="http://schemas.microsoft.com/office/drawing/2014/main" id="{A3D7A544-FEF6-9A0C-5300-EB837C73EC63}"/>
              </a:ext>
            </a:extLst>
          </p:cNvPr>
          <p:cNvSpPr txBox="1">
            <a:spLocks/>
          </p:cNvSpPr>
          <p:nvPr/>
        </p:nvSpPr>
        <p:spPr>
          <a:xfrm>
            <a:off x="402718" y="258418"/>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1">
            <a:extLst>
              <a:ext uri="{FF2B5EF4-FFF2-40B4-BE49-F238E27FC236}">
                <a16:creationId xmlns:a16="http://schemas.microsoft.com/office/drawing/2014/main" id="{8E584855-88A8-94E2-2B49-BD4EC17F6AE0}"/>
              </a:ext>
            </a:extLst>
          </p:cNvPr>
          <p:cNvSpPr txBox="1">
            <a:spLocks/>
          </p:cNvSpPr>
          <p:nvPr/>
        </p:nvSpPr>
        <p:spPr>
          <a:xfrm>
            <a:off x="402718" y="238126"/>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1" name="Picture Placeholder 1">
            <a:extLst>
              <a:ext uri="{FF2B5EF4-FFF2-40B4-BE49-F238E27FC236}">
                <a16:creationId xmlns:a16="http://schemas.microsoft.com/office/drawing/2014/main" id="{941F71CB-CDEA-A8B9-DE59-30C507385A95}"/>
              </a:ext>
            </a:extLst>
          </p:cNvPr>
          <p:cNvSpPr txBox="1">
            <a:spLocks/>
          </p:cNvSpPr>
          <p:nvPr/>
        </p:nvSpPr>
        <p:spPr>
          <a:xfrm>
            <a:off x="402718" y="238125"/>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3" name="Picture Placeholder 1">
            <a:extLst>
              <a:ext uri="{FF2B5EF4-FFF2-40B4-BE49-F238E27FC236}">
                <a16:creationId xmlns:a16="http://schemas.microsoft.com/office/drawing/2014/main" id="{BE87C959-5452-1629-C0BB-54E2584973E1}"/>
              </a:ext>
            </a:extLst>
          </p:cNvPr>
          <p:cNvSpPr txBox="1">
            <a:spLocks/>
          </p:cNvSpPr>
          <p:nvPr/>
        </p:nvSpPr>
        <p:spPr>
          <a:xfrm>
            <a:off x="402718" y="23812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2" name="Picture Placeholder 1">
            <a:extLst>
              <a:ext uri="{FF2B5EF4-FFF2-40B4-BE49-F238E27FC236}">
                <a16:creationId xmlns:a16="http://schemas.microsoft.com/office/drawing/2014/main" id="{4F9FB427-674E-F525-7589-4DD2C1688463}"/>
              </a:ext>
            </a:extLst>
          </p:cNvPr>
          <p:cNvSpPr txBox="1">
            <a:spLocks/>
          </p:cNvSpPr>
          <p:nvPr/>
        </p:nvSpPr>
        <p:spPr>
          <a:xfrm>
            <a:off x="402718" y="21680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4" name="Picture Placeholder 1">
            <a:extLst>
              <a:ext uri="{FF2B5EF4-FFF2-40B4-BE49-F238E27FC236}">
                <a16:creationId xmlns:a16="http://schemas.microsoft.com/office/drawing/2014/main" id="{6B5FC9ED-6E18-E10D-FACC-BF62065BEE57}"/>
              </a:ext>
            </a:extLst>
          </p:cNvPr>
          <p:cNvSpPr txBox="1">
            <a:spLocks/>
          </p:cNvSpPr>
          <p:nvPr/>
        </p:nvSpPr>
        <p:spPr>
          <a:xfrm>
            <a:off x="314319" y="15142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r>
              <a:rPr lang="en-US" dirty="0"/>
              <a:t>P</a:t>
            </a:r>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15" name="Picture 14">
            <a:extLst>
              <a:ext uri="{FF2B5EF4-FFF2-40B4-BE49-F238E27FC236}">
                <a16:creationId xmlns:a16="http://schemas.microsoft.com/office/drawing/2014/main" id="{30C27E22-916C-B7F6-773F-AE2A568A16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7" y="242763"/>
            <a:ext cx="3016950" cy="1697773"/>
          </a:xfrm>
          <a:prstGeom prst="rect">
            <a:avLst/>
          </a:prstGeom>
        </p:spPr>
      </p:pic>
    </p:spTree>
    <p:extLst>
      <p:ext uri="{BB962C8B-B14F-4D97-AF65-F5344CB8AC3E}">
        <p14:creationId xmlns:p14="http://schemas.microsoft.com/office/powerpoint/2010/main" val="411553921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16x9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16x9 Template</Template>
  <TotalTime>15</TotalTime>
  <Words>236</Words>
  <Application>Microsoft Macintosh PowerPoint</Application>
  <PresentationFormat>On-screen Show (16:9)</PresentationFormat>
  <Paragraphs>8</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Arial</vt:lpstr>
      <vt:lpstr>Calibri</vt:lpstr>
      <vt:lpstr>Times New Roman</vt:lpstr>
      <vt:lpstr>EBA Prayer Focus Slides Arial 16x9 Template</vt:lpstr>
      <vt:lpstr>Landbeach and Milton Baptist Church is a long-established church which has a small and ageing congregation and has been in decline for some time, but now green shoots are beginning to appear, with attendance increasing. There is a deep thankfulness for the commitment and sacrifice of the long-standing church membership in time, energy and money, alongside support received from other churches, which includes preachers and financially aiding in calling Chris to become Pastor. Another example is their Treasurer, who is from another church.  </vt:lpstr>
      <vt:lpstr>A new coffee morning started in September, alongside their men’s breakfast, craft club, exercise club and Bible study. Through these activities, the church seeks to reach their community, to see a regeneration of faith. The church would value prayer: * That the groups help to reach more people and grow connections to church.  * For fruit and encouragement, seeing people come to faith and be baptised. * That connections will grow in church and community through service to the village. * And that events bring people into worshipping together and that a regeneration of faith may occur in the church and local area.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pray for us as we seek God’s will for our future mission and ministry, and as we develop a planning application to improve our premises to meet our expanding requirements and numbers.</dc:title>
  <dc:creator>David Elcock</dc:creator>
  <cp:lastModifiedBy>Eleanor Kelsey</cp:lastModifiedBy>
  <cp:revision>263</cp:revision>
  <cp:lastPrinted>2017-08-23T11:19:32Z</cp:lastPrinted>
  <dcterms:created xsi:type="dcterms:W3CDTF">2017-09-11T20:05:50Z</dcterms:created>
  <dcterms:modified xsi:type="dcterms:W3CDTF">2025-09-27T11:37:14Z</dcterms:modified>
</cp:coreProperties>
</file>