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8" r:id="rId2"/>
    <p:sldId id="487" r:id="rId3"/>
  </p:sldIdLst>
  <p:sldSz cx="9144000" cy="5143500" type="screen16x9"/>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B87B4C6-21A3-41EC-A9E3-A296362F6D9B}">
          <p14:sldIdLst>
            <p14:sldId id="488"/>
            <p14:sldId id="487"/>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wade@blueyonder.co.uk" initials="a" lastIdx="2" clrIdx="0">
    <p:extLst>
      <p:ext uri="{19B8F6BF-5375-455C-9EA6-DF929625EA0E}">
        <p15:presenceInfo xmlns:p15="http://schemas.microsoft.com/office/powerpoint/2012/main" userId="c87f5fd422b648e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343FEF-EA7A-423D-A18F-E626320944B6}" v="2" dt="2024-08-07T11:17:45.6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02" autoAdjust="0"/>
    <p:restoredTop sz="85850" autoAdjust="0"/>
  </p:normalViewPr>
  <p:slideViewPr>
    <p:cSldViewPr snapToGrid="0" showGuides="1">
      <p:cViewPr varScale="1">
        <p:scale>
          <a:sx n="145" d="100"/>
          <a:sy n="145" d="100"/>
        </p:scale>
        <p:origin x="776" y="-792"/>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AE343FEF-EA7A-423D-A18F-E626320944B6}"/>
    <pc:docChg chg="custSel addSld delSld modSld sldOrd modSection">
      <pc:chgData name="Andrew Wade" userId="c87f5fd422b648eb" providerId="LiveId" clId="{AE343FEF-EA7A-423D-A18F-E626320944B6}" dt="2024-08-07T11:20:33.828" v="69" actId="14100"/>
      <pc:docMkLst>
        <pc:docMk/>
      </pc:docMkLst>
      <pc:sldChg chg="del">
        <pc:chgData name="Andrew Wade" userId="c87f5fd422b648eb" providerId="LiveId" clId="{AE343FEF-EA7A-423D-A18F-E626320944B6}" dt="2024-08-07T11:17:14.991" v="46" actId="2696"/>
        <pc:sldMkLst>
          <pc:docMk/>
          <pc:sldMk cId="2443241055" sldId="486"/>
        </pc:sldMkLst>
      </pc:sldChg>
      <pc:sldChg chg="addSp delSp modSp mod ord">
        <pc:chgData name="Andrew Wade" userId="c87f5fd422b648eb" providerId="LiveId" clId="{AE343FEF-EA7A-423D-A18F-E626320944B6}" dt="2024-08-07T11:19:11.699" v="61" actId="207"/>
        <pc:sldMkLst>
          <pc:docMk/>
          <pc:sldMk cId="4115539210" sldId="487"/>
        </pc:sldMkLst>
        <pc:spChg chg="mod">
          <ac:chgData name="Andrew Wade" userId="c87f5fd422b648eb" providerId="LiveId" clId="{AE343FEF-EA7A-423D-A18F-E626320944B6}" dt="2024-08-07T11:16:35.374" v="39" actId="6549"/>
          <ac:spMkLst>
            <pc:docMk/>
            <pc:sldMk cId="4115539210" sldId="487"/>
            <ac:spMk id="3" creationId="{89F9725F-C97F-AD97-9D17-B3FD9CC8883B}"/>
          </ac:spMkLst>
        </pc:spChg>
        <pc:spChg chg="mod">
          <ac:chgData name="Andrew Wade" userId="c87f5fd422b648eb" providerId="LiveId" clId="{AE343FEF-EA7A-423D-A18F-E626320944B6}" dt="2024-08-07T11:19:11.699" v="61" actId="207"/>
          <ac:spMkLst>
            <pc:docMk/>
            <pc:sldMk cId="4115539210" sldId="487"/>
            <ac:spMk id="4" creationId="{7533F58F-0D73-0A89-5521-1C5B319C3AA8}"/>
          </ac:spMkLst>
        </pc:spChg>
        <pc:spChg chg="add del mod">
          <ac:chgData name="Andrew Wade" userId="c87f5fd422b648eb" providerId="LiveId" clId="{AE343FEF-EA7A-423D-A18F-E626320944B6}" dt="2024-08-07T11:17:45.607" v="53"/>
          <ac:spMkLst>
            <pc:docMk/>
            <pc:sldMk cId="4115539210" sldId="487"/>
            <ac:spMk id="5" creationId="{358A1694-DC11-9444-10FD-0BC6F41EDE10}"/>
          </ac:spMkLst>
        </pc:spChg>
        <pc:picChg chg="del">
          <ac:chgData name="Andrew Wade" userId="c87f5fd422b648eb" providerId="LiveId" clId="{AE343FEF-EA7A-423D-A18F-E626320944B6}" dt="2024-08-07T11:16:39.888" v="40" actId="21"/>
          <ac:picMkLst>
            <pc:docMk/>
            <pc:sldMk cId="4115539210" sldId="487"/>
            <ac:picMk id="6" creationId="{B16D7333-6371-DC98-1404-CA8A5FBFFCB8}"/>
          </ac:picMkLst>
        </pc:picChg>
        <pc:picChg chg="add mod">
          <ac:chgData name="Andrew Wade" userId="c87f5fd422b648eb" providerId="LiveId" clId="{AE343FEF-EA7A-423D-A18F-E626320944B6}" dt="2024-08-07T11:17:46.405" v="55" actId="962"/>
          <ac:picMkLst>
            <pc:docMk/>
            <pc:sldMk cId="4115539210" sldId="487"/>
            <ac:picMk id="18" creationId="{2111C317-703F-EFD0-BAC9-0D05A6CA0158}"/>
          </ac:picMkLst>
        </pc:picChg>
      </pc:sldChg>
      <pc:sldChg chg="addSp delSp modSp add mod">
        <pc:chgData name="Andrew Wade" userId="c87f5fd422b648eb" providerId="LiveId" clId="{AE343FEF-EA7A-423D-A18F-E626320944B6}" dt="2024-08-07T11:20:33.828" v="69" actId="14100"/>
        <pc:sldMkLst>
          <pc:docMk/>
          <pc:sldMk cId="3073443205" sldId="488"/>
        </pc:sldMkLst>
        <pc:spChg chg="mod">
          <ac:chgData name="Andrew Wade" userId="c87f5fd422b648eb" providerId="LiveId" clId="{AE343FEF-EA7A-423D-A18F-E626320944B6}" dt="2024-08-07T11:20:33.828" v="69" actId="14100"/>
          <ac:spMkLst>
            <pc:docMk/>
            <pc:sldMk cId="3073443205" sldId="488"/>
            <ac:spMk id="4" creationId="{7533F58F-0D73-0A89-5521-1C5B319C3AA8}"/>
          </ac:spMkLst>
        </pc:spChg>
        <pc:spChg chg="del">
          <ac:chgData name="Andrew Wade" userId="c87f5fd422b648eb" providerId="LiveId" clId="{AE343FEF-EA7A-423D-A18F-E626320944B6}" dt="2024-08-07T11:17:35.516" v="48"/>
          <ac:spMkLst>
            <pc:docMk/>
            <pc:sldMk cId="3073443205" sldId="488"/>
            <ac:spMk id="5" creationId="{358A1694-DC11-9444-10FD-0BC6F41EDE10}"/>
          </ac:spMkLst>
        </pc:spChg>
        <pc:picChg chg="add mod">
          <ac:chgData name="Andrew Wade" userId="c87f5fd422b648eb" providerId="LiveId" clId="{AE343FEF-EA7A-423D-A18F-E626320944B6}" dt="2024-08-07T11:17:37.531" v="50" actId="962"/>
          <ac:picMkLst>
            <pc:docMk/>
            <pc:sldMk cId="3073443205" sldId="488"/>
            <ac:picMk id="6" creationId="{64C43C3A-2BDB-22CA-F255-7648FAE35F3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21/06/2025</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21/06/2025</a:t>
            </a:fld>
            <a:endParaRPr lang="en-GB"/>
          </a:p>
        </p:txBody>
      </p:sp>
      <p:sp>
        <p:nvSpPr>
          <p:cNvPr id="4" name="Slide Image Placeholder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578285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2837623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8" y="3348021"/>
            <a:ext cx="8348869" cy="895988"/>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2872409"/>
            <a:ext cx="8348869" cy="4638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6/21/25</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7" y="4029912"/>
            <a:ext cx="2399435" cy="274344"/>
          </a:xfrm>
          <a:prstGeom prst="rect">
            <a:avLst/>
          </a:prstGeom>
        </p:spPr>
      </p:pic>
    </p:spTree>
    <p:extLst>
      <p:ext uri="{BB962C8B-B14F-4D97-AF65-F5344CB8AC3E}">
        <p14:creationId xmlns:p14="http://schemas.microsoft.com/office/powerpoint/2010/main" val="42419624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05979"/>
            <a:ext cx="8418443" cy="4363640"/>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6/21/25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091443"/>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6/21/25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4767264"/>
            <a:ext cx="2057400" cy="273844"/>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7" y="387624"/>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80" y="327987"/>
            <a:ext cx="7275443" cy="4293709"/>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9672" y="1264756"/>
            <a:ext cx="5544656" cy="2454964"/>
          </a:xfrm>
          <a:prstGeom prst="rect">
            <a:avLst/>
          </a:prstGeom>
        </p:spPr>
      </p:pic>
    </p:spTree>
    <p:extLst>
      <p:ext uri="{BB962C8B-B14F-4D97-AF65-F5344CB8AC3E}">
        <p14:creationId xmlns:p14="http://schemas.microsoft.com/office/powerpoint/2010/main" val="43222307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3" name="Rectangle 2"/>
          <p:cNvSpPr/>
          <p:nvPr userDrawn="1"/>
        </p:nvSpPr>
        <p:spPr>
          <a:xfrm>
            <a:off x="0" y="4584424"/>
            <a:ext cx="9144000" cy="559076"/>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578708"/>
            <a:ext cx="9144000" cy="577964"/>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99672" y="906952"/>
            <a:ext cx="5544656" cy="2454964"/>
          </a:xfrm>
          <a:prstGeom prst="rect">
            <a:avLst/>
          </a:prstGeom>
        </p:spPr>
      </p:pic>
    </p:spTree>
    <p:extLst>
      <p:ext uri="{BB962C8B-B14F-4D97-AF65-F5344CB8AC3E}">
        <p14:creationId xmlns:p14="http://schemas.microsoft.com/office/powerpoint/2010/main" val="159554271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162031"/>
            <a:ext cx="6219408" cy="994172"/>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235042"/>
            <a:ext cx="835369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6/21/25</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3348021"/>
            <a:ext cx="8348870" cy="917698"/>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2872409"/>
            <a:ext cx="8348870" cy="474594"/>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6/21/25</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184394"/>
            <a:ext cx="6219408" cy="99417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369218"/>
            <a:ext cx="4128578"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369218"/>
            <a:ext cx="4135762"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6/21/25</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184394"/>
            <a:ext cx="6261652"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171421"/>
            <a:ext cx="4047927" cy="617934"/>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1789355"/>
            <a:ext cx="4047927"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171421"/>
            <a:ext cx="4056250" cy="617934"/>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1789355"/>
            <a:ext cx="405625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6/21/25</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9" y="387624"/>
            <a:ext cx="6221895" cy="588896"/>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6/21/25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6/21/25</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232747"/>
            <a:ext cx="5352040" cy="2774275"/>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2842591"/>
            <a:ext cx="8348870" cy="474594"/>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3324641"/>
            <a:ext cx="8219661" cy="1326872"/>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48281"/>
            <a:ext cx="9144000" cy="577964"/>
          </a:xfrm>
          <a:prstGeom prst="rect">
            <a:avLst/>
          </a:prstGeom>
        </p:spPr>
      </p:pic>
    </p:spTree>
    <p:extLst>
      <p:ext uri="{BB962C8B-B14F-4D97-AF65-F5344CB8AC3E}">
        <p14:creationId xmlns:p14="http://schemas.microsoft.com/office/powerpoint/2010/main" val="3849640511"/>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162031"/>
            <a:ext cx="6301408" cy="99417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3223127"/>
            <a:ext cx="2205038"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1692265"/>
            <a:ext cx="2205038"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3655325"/>
            <a:ext cx="220503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3223127"/>
            <a:ext cx="2197894"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1692265"/>
            <a:ext cx="2197894"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4" y="3655324"/>
            <a:ext cx="2200805"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3" y="3223127"/>
            <a:ext cx="2199085"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2" y="1692265"/>
            <a:ext cx="2199085"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3655322"/>
            <a:ext cx="220199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6/21/25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184394"/>
            <a:ext cx="6219408"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235042"/>
            <a:ext cx="835369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4767264"/>
            <a:ext cx="2057400" cy="273844"/>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6/21/25</a:t>
            </a:fld>
            <a:endParaRPr lang="en-GB" dirty="0"/>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4767264"/>
            <a:ext cx="2057400" cy="273844"/>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9" name="Picture 8"/>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225649" y="2445728"/>
            <a:ext cx="8918351" cy="348536"/>
          </a:xfrm>
        </p:spPr>
        <p:txBody>
          <a:bodyPr>
            <a:normAutofit fontScale="25000" lnSpcReduction="20000"/>
          </a:bodyPr>
          <a:lstStyle/>
          <a:p>
            <a:r>
              <a:rPr lang="en-GB" sz="8800" dirty="0">
                <a:solidFill>
                  <a:schemeClr val="bg1"/>
                </a:solidFill>
              </a:rPr>
              <a:t> Prayer Focus: Hadleigh Baptist Church, Essex</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225649" y="2731795"/>
            <a:ext cx="8761588" cy="1335055"/>
          </a:xfrm>
        </p:spPr>
        <p:txBody>
          <a:bodyPr/>
          <a:lstStyle/>
          <a:p>
            <a:pPr>
              <a:spcAft>
                <a:spcPts val="400"/>
              </a:spcAft>
            </a:pPr>
            <a:r>
              <a:rPr lang="en-GB" altLang="en-US" sz="1800" dirty="0">
                <a:solidFill>
                  <a:schemeClr val="bg1"/>
                </a:solidFill>
                <a:ea typeface="Calibri" panose="020F0502020204030204" pitchFamily="34" charset="0"/>
                <a:cs typeface="Arial" panose="020B0604020202020204" pitchFamily="34" charset="0"/>
              </a:rPr>
              <a:t>HBC has been present in the town for almost 99 years and is led by an elder, deacons and Tom Pender is their student minister. </a:t>
            </a:r>
            <a:br>
              <a:rPr lang="en-GB" altLang="en-US" sz="1800" dirty="0">
                <a:solidFill>
                  <a:schemeClr val="bg1"/>
                </a:solidFill>
                <a:ea typeface="Calibri" panose="020F0502020204030204" pitchFamily="34" charset="0"/>
                <a:cs typeface="Arial" panose="020B0604020202020204" pitchFamily="34" charset="0"/>
              </a:rPr>
            </a:br>
            <a:r>
              <a:rPr lang="en-GB" altLang="en-US" sz="1800" dirty="0">
                <a:solidFill>
                  <a:schemeClr val="bg1"/>
                </a:solidFill>
                <a:ea typeface="Calibri" panose="020F0502020204030204" pitchFamily="34" charset="0"/>
                <a:cs typeface="Arial" panose="020B0604020202020204" pitchFamily="34" charset="0"/>
              </a:rPr>
              <a:t>The church has regular activities, including a ladies group, a regular prayer and bible study group, an indoor bowls group and Tots and craft groups. They are involved at the local primary school with assemblies and children also visit the church at times. </a:t>
            </a:r>
            <a:br>
              <a:rPr lang="en-GB" altLang="en-US" sz="1800" dirty="0">
                <a:solidFill>
                  <a:schemeClr val="bg1"/>
                </a:solidFill>
                <a:ea typeface="Calibri" panose="020F0502020204030204" pitchFamily="34" charset="0"/>
                <a:cs typeface="Arial" panose="020B0604020202020204" pitchFamily="34" charset="0"/>
              </a:rPr>
            </a:br>
            <a:r>
              <a:rPr lang="en-GB" altLang="en-US" sz="1800" dirty="0">
                <a:solidFill>
                  <a:schemeClr val="bg1"/>
                </a:solidFill>
                <a:ea typeface="Calibri" panose="020F0502020204030204" pitchFamily="34" charset="0"/>
                <a:cs typeface="Arial" panose="020B0604020202020204" pitchFamily="34" charset="0"/>
              </a:rPr>
              <a:t>2026 will be their centenary year with celebrations already being planned. The church is creating a community garden, which will be a reflective and diverse place for the community, also including a hands-on area for children. </a:t>
            </a:r>
            <a:br>
              <a:rPr lang="en-GB" altLang="en-US" sz="1800" dirty="0">
                <a:solidFill>
                  <a:schemeClr val="bg1"/>
                </a:solidFill>
                <a:ea typeface="Calibri" panose="020F0502020204030204" pitchFamily="34" charset="0"/>
                <a:cs typeface="Arial" panose="020B0604020202020204" pitchFamily="34" charset="0"/>
              </a:rPr>
            </a:br>
            <a:br>
              <a:rPr lang="en-GB" sz="1800" dirty="0">
                <a:solidFill>
                  <a:srgbClr val="000000"/>
                </a:solidFill>
                <a:effectLst/>
                <a:ea typeface="Times New Roman" panose="02020603050405020304" pitchFamily="18" charset="0"/>
                <a:cs typeface="Arial" panose="020B0604020202020204" pitchFamily="34" charset="0"/>
              </a:rPr>
            </a:br>
            <a:endParaRPr lang="en-GB" sz="1800" dirty="0">
              <a:solidFill>
                <a:srgbClr val="000000"/>
              </a:solidFill>
              <a:effectLst/>
              <a:ea typeface="Times New Roman" panose="02020603050405020304" pitchFamily="18"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8" name="Picture Placeholder 1">
            <a:extLst>
              <a:ext uri="{FF2B5EF4-FFF2-40B4-BE49-F238E27FC236}">
                <a16:creationId xmlns:a16="http://schemas.microsoft.com/office/drawing/2014/main" id="{565598FC-D050-2109-F080-F838BC379874}"/>
              </a:ext>
            </a:extLst>
          </p:cNvPr>
          <p:cNvSpPr txBox="1">
            <a:spLocks/>
          </p:cNvSpPr>
          <p:nvPr/>
        </p:nvSpPr>
        <p:spPr>
          <a:xfrm>
            <a:off x="555118" y="258418"/>
            <a:ext cx="5352040" cy="1938130"/>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9" name="Picture Placeholder 1">
            <a:extLst>
              <a:ext uri="{FF2B5EF4-FFF2-40B4-BE49-F238E27FC236}">
                <a16:creationId xmlns:a16="http://schemas.microsoft.com/office/drawing/2014/main" id="{A3D7A544-FEF6-9A0C-5300-EB837C73EC63}"/>
              </a:ext>
            </a:extLst>
          </p:cNvPr>
          <p:cNvSpPr txBox="1">
            <a:spLocks/>
          </p:cNvSpPr>
          <p:nvPr/>
        </p:nvSpPr>
        <p:spPr>
          <a:xfrm>
            <a:off x="402718" y="258418"/>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1">
            <a:extLst>
              <a:ext uri="{FF2B5EF4-FFF2-40B4-BE49-F238E27FC236}">
                <a16:creationId xmlns:a16="http://schemas.microsoft.com/office/drawing/2014/main" id="{8E584855-88A8-94E2-2B49-BD4EC17F6AE0}"/>
              </a:ext>
            </a:extLst>
          </p:cNvPr>
          <p:cNvSpPr txBox="1">
            <a:spLocks/>
          </p:cNvSpPr>
          <p:nvPr/>
        </p:nvSpPr>
        <p:spPr>
          <a:xfrm>
            <a:off x="402718" y="238126"/>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1" name="Picture Placeholder 1">
            <a:extLst>
              <a:ext uri="{FF2B5EF4-FFF2-40B4-BE49-F238E27FC236}">
                <a16:creationId xmlns:a16="http://schemas.microsoft.com/office/drawing/2014/main" id="{941F71CB-CDEA-A8B9-DE59-30C507385A95}"/>
              </a:ext>
            </a:extLst>
          </p:cNvPr>
          <p:cNvSpPr txBox="1">
            <a:spLocks/>
          </p:cNvSpPr>
          <p:nvPr/>
        </p:nvSpPr>
        <p:spPr>
          <a:xfrm>
            <a:off x="402718" y="238125"/>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3" name="Picture Placeholder 1">
            <a:extLst>
              <a:ext uri="{FF2B5EF4-FFF2-40B4-BE49-F238E27FC236}">
                <a16:creationId xmlns:a16="http://schemas.microsoft.com/office/drawing/2014/main" id="{BE87C959-5452-1629-C0BB-54E2584973E1}"/>
              </a:ext>
            </a:extLst>
          </p:cNvPr>
          <p:cNvSpPr txBox="1">
            <a:spLocks/>
          </p:cNvSpPr>
          <p:nvPr/>
        </p:nvSpPr>
        <p:spPr>
          <a:xfrm>
            <a:off x="402718" y="23812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2" name="Picture Placeholder 1">
            <a:extLst>
              <a:ext uri="{FF2B5EF4-FFF2-40B4-BE49-F238E27FC236}">
                <a16:creationId xmlns:a16="http://schemas.microsoft.com/office/drawing/2014/main" id="{4F9FB427-674E-F525-7589-4DD2C1688463}"/>
              </a:ext>
            </a:extLst>
          </p:cNvPr>
          <p:cNvSpPr txBox="1">
            <a:spLocks/>
          </p:cNvSpPr>
          <p:nvPr/>
        </p:nvSpPr>
        <p:spPr>
          <a:xfrm>
            <a:off x="402718" y="21680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4" name="Picture Placeholder 1">
            <a:extLst>
              <a:ext uri="{FF2B5EF4-FFF2-40B4-BE49-F238E27FC236}">
                <a16:creationId xmlns:a16="http://schemas.microsoft.com/office/drawing/2014/main" id="{6B5FC9ED-6E18-E10D-FACC-BF62065BEE57}"/>
              </a:ext>
            </a:extLst>
          </p:cNvPr>
          <p:cNvSpPr txBox="1">
            <a:spLocks/>
          </p:cNvSpPr>
          <p:nvPr/>
        </p:nvSpPr>
        <p:spPr>
          <a:xfrm>
            <a:off x="314319" y="15142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r>
              <a:rPr lang="en-US" dirty="0"/>
              <a:t>P</a:t>
            </a:r>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6" name="Picture Placeholder 5">
            <a:extLst>
              <a:ext uri="{FF2B5EF4-FFF2-40B4-BE49-F238E27FC236}">
                <a16:creationId xmlns:a16="http://schemas.microsoft.com/office/drawing/2014/main" id="{64C43C3A-2BDB-22CA-F255-7648FAE35F3A}"/>
              </a:ext>
            </a:extLst>
          </p:cNvPr>
          <p:cNvPicPr>
            <a:picLocks noGrp="1" noChangeAspect="1"/>
          </p:cNvPicPr>
          <p:nvPr>
            <p:ph type="pic" idx="15"/>
          </p:nvPr>
        </p:nvPicPr>
        <p:blipFill>
          <a:blip r:embed="rId3">
            <a:extLst>
              <a:ext uri="{28A0092B-C50C-407E-A947-70E740481C1C}">
                <a14:useLocalDpi xmlns:a14="http://schemas.microsoft.com/office/drawing/2010/main" val="0"/>
              </a:ext>
            </a:extLst>
          </a:blip>
          <a:srcRect t="11099" b="11099"/>
          <a:stretch/>
        </p:blipFill>
        <p:spPr>
          <a:xfrm>
            <a:off x="402718" y="232747"/>
            <a:ext cx="4107736" cy="2129279"/>
          </a:xfrm>
        </p:spPr>
      </p:pic>
    </p:spTree>
    <p:extLst>
      <p:ext uri="{BB962C8B-B14F-4D97-AF65-F5344CB8AC3E}">
        <p14:creationId xmlns:p14="http://schemas.microsoft.com/office/powerpoint/2010/main" val="30734432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255793" y="2312347"/>
            <a:ext cx="8918351" cy="348536"/>
          </a:xfrm>
        </p:spPr>
        <p:txBody>
          <a:bodyPr>
            <a:normAutofit fontScale="25000" lnSpcReduction="20000"/>
          </a:bodyPr>
          <a:lstStyle/>
          <a:p>
            <a:r>
              <a:rPr lang="en-GB" sz="8800" dirty="0">
                <a:solidFill>
                  <a:schemeClr val="bg1"/>
                </a:solidFill>
              </a:rPr>
              <a:t> Prayer Focus: Hadleigh Baptist Church</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334174" y="2583956"/>
            <a:ext cx="8761588" cy="1335055"/>
          </a:xfrm>
        </p:spPr>
        <p:txBody>
          <a:bodyPr/>
          <a:lstStyle/>
          <a:p>
            <a:pPr lvl="0">
              <a:lnSpc>
                <a:spcPct val="107000"/>
              </a:lnSpc>
            </a:pP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HBC aims to build on community and school involvement to demonstrate that the church is not a strange place but welcomes everyone. They seek to attend the town’s Christmas and Summer fairs, giving things away and blessing people. </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The church has been encouraged by increasing church attendance and would pray for:</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All its preparations for their centenary celebrations in June 2026. </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-For its work within the community, ‘If church disappeared would people notice?’</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-And for discernment to see how and where God is directing the church’s direction.</a:t>
            </a:r>
            <a:br>
              <a:rPr lang="en-GB" sz="1800" kern="100" dirty="0">
                <a:effectLst/>
                <a:latin typeface="Aptos" panose="020B0004020202020204" pitchFamily="34" charset="0"/>
                <a:ea typeface="Aptos" panose="020B0004020202020204" pitchFamily="34" charset="0"/>
                <a:cs typeface="Times New Roman" panose="02020603050405020304" pitchFamily="18" charset="0"/>
              </a:rPr>
            </a:br>
            <a:endParaRPr lang="en-GB" sz="1600" dirty="0">
              <a:solidFill>
                <a:schemeClr val="bg1"/>
              </a:solidFill>
              <a:effectLst/>
              <a:ea typeface="Calibri" panose="020F0502020204030204" pitchFamily="34"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8" name="Picture Placeholder 1">
            <a:extLst>
              <a:ext uri="{FF2B5EF4-FFF2-40B4-BE49-F238E27FC236}">
                <a16:creationId xmlns:a16="http://schemas.microsoft.com/office/drawing/2014/main" id="{565598FC-D050-2109-F080-F838BC379874}"/>
              </a:ext>
            </a:extLst>
          </p:cNvPr>
          <p:cNvSpPr txBox="1">
            <a:spLocks/>
          </p:cNvSpPr>
          <p:nvPr/>
        </p:nvSpPr>
        <p:spPr>
          <a:xfrm>
            <a:off x="555118" y="258418"/>
            <a:ext cx="5352040" cy="1938130"/>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9" name="Picture Placeholder 1">
            <a:extLst>
              <a:ext uri="{FF2B5EF4-FFF2-40B4-BE49-F238E27FC236}">
                <a16:creationId xmlns:a16="http://schemas.microsoft.com/office/drawing/2014/main" id="{A3D7A544-FEF6-9A0C-5300-EB837C73EC63}"/>
              </a:ext>
            </a:extLst>
          </p:cNvPr>
          <p:cNvSpPr txBox="1">
            <a:spLocks/>
          </p:cNvSpPr>
          <p:nvPr/>
        </p:nvSpPr>
        <p:spPr>
          <a:xfrm>
            <a:off x="402718" y="258418"/>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1">
            <a:extLst>
              <a:ext uri="{FF2B5EF4-FFF2-40B4-BE49-F238E27FC236}">
                <a16:creationId xmlns:a16="http://schemas.microsoft.com/office/drawing/2014/main" id="{8E584855-88A8-94E2-2B49-BD4EC17F6AE0}"/>
              </a:ext>
            </a:extLst>
          </p:cNvPr>
          <p:cNvSpPr txBox="1">
            <a:spLocks/>
          </p:cNvSpPr>
          <p:nvPr/>
        </p:nvSpPr>
        <p:spPr>
          <a:xfrm>
            <a:off x="402718" y="238126"/>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1" name="Picture Placeholder 1">
            <a:extLst>
              <a:ext uri="{FF2B5EF4-FFF2-40B4-BE49-F238E27FC236}">
                <a16:creationId xmlns:a16="http://schemas.microsoft.com/office/drawing/2014/main" id="{941F71CB-CDEA-A8B9-DE59-30C507385A95}"/>
              </a:ext>
            </a:extLst>
          </p:cNvPr>
          <p:cNvSpPr txBox="1">
            <a:spLocks/>
          </p:cNvSpPr>
          <p:nvPr/>
        </p:nvSpPr>
        <p:spPr>
          <a:xfrm>
            <a:off x="402718" y="238125"/>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3" name="Picture Placeholder 1">
            <a:extLst>
              <a:ext uri="{FF2B5EF4-FFF2-40B4-BE49-F238E27FC236}">
                <a16:creationId xmlns:a16="http://schemas.microsoft.com/office/drawing/2014/main" id="{BE87C959-5452-1629-C0BB-54E2584973E1}"/>
              </a:ext>
            </a:extLst>
          </p:cNvPr>
          <p:cNvSpPr txBox="1">
            <a:spLocks/>
          </p:cNvSpPr>
          <p:nvPr/>
        </p:nvSpPr>
        <p:spPr>
          <a:xfrm>
            <a:off x="402718" y="23812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2" name="Picture Placeholder 1">
            <a:extLst>
              <a:ext uri="{FF2B5EF4-FFF2-40B4-BE49-F238E27FC236}">
                <a16:creationId xmlns:a16="http://schemas.microsoft.com/office/drawing/2014/main" id="{4F9FB427-674E-F525-7589-4DD2C1688463}"/>
              </a:ext>
            </a:extLst>
          </p:cNvPr>
          <p:cNvSpPr txBox="1">
            <a:spLocks/>
          </p:cNvSpPr>
          <p:nvPr/>
        </p:nvSpPr>
        <p:spPr>
          <a:xfrm>
            <a:off x="402718" y="21680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4" name="Picture Placeholder 1">
            <a:extLst>
              <a:ext uri="{FF2B5EF4-FFF2-40B4-BE49-F238E27FC236}">
                <a16:creationId xmlns:a16="http://schemas.microsoft.com/office/drawing/2014/main" id="{6B5FC9ED-6E18-E10D-FACC-BF62065BEE57}"/>
              </a:ext>
            </a:extLst>
          </p:cNvPr>
          <p:cNvSpPr txBox="1">
            <a:spLocks/>
          </p:cNvSpPr>
          <p:nvPr/>
        </p:nvSpPr>
        <p:spPr>
          <a:xfrm>
            <a:off x="314319" y="15142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r>
              <a:rPr lang="en-US" dirty="0"/>
              <a:t>P</a:t>
            </a:r>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15" name="Picture 14">
            <a:extLst>
              <a:ext uri="{FF2B5EF4-FFF2-40B4-BE49-F238E27FC236}">
                <a16:creationId xmlns:a16="http://schemas.microsoft.com/office/drawing/2014/main" id="{30C27E22-916C-B7F6-773F-AE2A568A165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247993"/>
            <a:ext cx="1105984" cy="1966194"/>
          </a:xfrm>
          <a:prstGeom prst="rect">
            <a:avLst/>
          </a:prstGeom>
        </p:spPr>
      </p:pic>
    </p:spTree>
    <p:extLst>
      <p:ext uri="{BB962C8B-B14F-4D97-AF65-F5344CB8AC3E}">
        <p14:creationId xmlns:p14="http://schemas.microsoft.com/office/powerpoint/2010/main" val="411553921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16x9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16x9 Template</Template>
  <TotalTime>14</TotalTime>
  <Words>243</Words>
  <Application>Microsoft Macintosh PowerPoint</Application>
  <PresentationFormat>On-screen Show (16:9)</PresentationFormat>
  <Paragraphs>8</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Arial</vt:lpstr>
      <vt:lpstr>Calibri</vt:lpstr>
      <vt:lpstr>Times New Roman</vt:lpstr>
      <vt:lpstr>EBA Prayer Focus Slides Arial 16x9 Template</vt:lpstr>
      <vt:lpstr>HBC has been present in the town for almost 99 years and is led by an elder, deacons and Tom Pender is their student minister.  The church has regular activities, including a ladies group, a regular prayer and bible study group, an indoor bowls group and Tots and craft groups. They are involved at the local primary school with assemblies and children also visit the church at times.  2026 will be their centenary year with celebrations already being planned. The church is creating a community garden, which will be a reflective and diverse place for the community, also including a hands-on area for children.   </vt:lpstr>
      <vt:lpstr>HBC aims to build on community and school involvement to demonstrate that the church is not a strange place but welcomes everyone. They seek to attend the town’s Christmas and Summer fairs, giving things away and blessing people.  The church has been encouraged by increasing church attendance and would pray for: - All its preparations for their centenary celebrations in June 2026.  -For its work within the community, ‘If church disappeared would people notice?’ -And for discernment to see how and where God is directing the church’s direction.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pray for us as we seek God’s will for our future mission and ministry, and as we develop a planning application to improve our premises to meet our expanding requirements and numbers.</dc:title>
  <dc:creator>David Elcock</dc:creator>
  <cp:lastModifiedBy>Eleanor Kelsey</cp:lastModifiedBy>
  <cp:revision>263</cp:revision>
  <cp:lastPrinted>2017-08-23T11:19:32Z</cp:lastPrinted>
  <dcterms:created xsi:type="dcterms:W3CDTF">2017-09-11T20:05:50Z</dcterms:created>
  <dcterms:modified xsi:type="dcterms:W3CDTF">2025-06-21T13:45:50Z</dcterms:modified>
</cp:coreProperties>
</file>